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906000"/>
  <p:notesSz cx="9906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5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3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4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5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6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7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8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9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9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0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0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1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2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3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4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5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7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7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8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8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9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9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0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0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1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1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2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2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3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3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4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4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5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5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6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6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7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7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8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9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9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0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0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1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1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651325" y="514350"/>
            <a:ext cx="6604325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1" type="ftr"/>
          </p:nvPr>
        </p:nvSpPr>
        <p:spPr>
          <a:xfrm>
            <a:off x="5117972" y="6428468"/>
            <a:ext cx="1030604" cy="194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501396" y="827023"/>
            <a:ext cx="8903207" cy="2220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5117972" y="6428468"/>
            <a:ext cx="1030604" cy="194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5117972" y="6428468"/>
            <a:ext cx="1030604" cy="194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01396" y="827023"/>
            <a:ext cx="8903207" cy="2220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5117972" y="6428468"/>
            <a:ext cx="1030604" cy="194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501396" y="827023"/>
            <a:ext cx="8903207" cy="2220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5117972" y="6428468"/>
            <a:ext cx="1030604" cy="194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algn="l">
              <a:lnSpc>
                <a:spcPct val="117333"/>
              </a:lnSpc>
              <a:spcBef>
                <a:spcPts val="0"/>
              </a:spcBef>
              <a:buNone/>
              <a:defRPr b="0" i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906000" cy="6858000"/>
          </a:xfrm>
          <a:custGeom>
            <a:rect b="b" l="l" r="r" t="t"/>
            <a:pathLst>
              <a:path extrusionOk="0" h="6858000" w="9906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501396" y="827023"/>
            <a:ext cx="8903207" cy="2220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5117972" y="6428468"/>
            <a:ext cx="1030604" cy="194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5400" marR="0" rtl="0" algn="l">
              <a:lnSpc>
                <a:spcPct val="117333"/>
              </a:lnSpc>
              <a:spcBef>
                <a:spcPts val="0"/>
              </a:spcBef>
              <a:buNone/>
              <a:defRPr b="0" i="0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5" Type="http://schemas.openxmlformats.org/officeDocument/2006/relationships/hyperlink" Target="http://lager.imbp-rudn.ru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hyperlink" Target="http://center-prof38.ru/letniy-otdyh-i-ozdorovlenie-detey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4905247" y="51307"/>
            <a:ext cx="11626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9197085" y="6277457"/>
            <a:ext cx="131445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2542413" y="2734132"/>
            <a:ext cx="6109970" cy="2709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 разработке программ  летнего отдыха и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1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оздоровления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5117972" y="6411874"/>
            <a:ext cx="1587628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мая 2019 года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1781555" y="403859"/>
            <a:ext cx="7630668" cy="21823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2877183" y="5813641"/>
            <a:ext cx="5439411" cy="2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260600" lvl="0" marL="22726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Отдел образования Башмаковского района Пензенской области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4919598" y="107061"/>
            <a:ext cx="11626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6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462532" y="368494"/>
            <a:ext cx="8242934" cy="5216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5843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065" marR="5080" rtl="0" algn="ctr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Минпросвещения России от 09.11.2018 N 196</a:t>
            </a:r>
            <a:endParaRPr/>
          </a:p>
          <a:p>
            <a:pPr indent="0" lvl="0" marL="12065" marR="5080" rtl="0" algn="ctr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/>
          </a:p>
          <a:p>
            <a:pPr indent="0" lvl="0" marL="12065" marR="5080" rtl="0" algn="ctr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(Зарегистрировано в Минюсте России 29.11.2018 N 52831)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1014730" marR="6572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Порядок утверждает основные направления  деятельности организаций, которые могут  учитываться: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0043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	</a:t>
            </a:r>
            <a:r>
              <a:rPr b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разработке	образовательных	программ	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/>
          </a:p>
          <a:p>
            <a:pPr indent="0" lvl="0" marL="9004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аттестации обучающихся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00430" marR="6610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	ходе	проектирования		необходимых	</a:t>
            </a:r>
            <a:r>
              <a:rPr b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условий  образовательной среды	организаций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00430" marR="66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	проведении	</a:t>
            </a:r>
            <a:r>
              <a:rPr b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оценки	качества	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  дополнительных образовательных программ.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8774" y="6210155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4919598" y="107061"/>
            <a:ext cx="11626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1812798" y="6188760"/>
            <a:ext cx="6611620" cy="240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законодательству	Российской	Федерации,	осуществляемых	за	пределами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8652129" y="6176873"/>
            <a:ext cx="1029335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</a:t>
            </a:r>
            <a:r>
              <a:rPr baseline="-25000" lang="ru-RU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r>
              <a:rPr baseline="-25000" lang="ru-RU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ьных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1525905" y="393572"/>
            <a:ext cx="8242934" cy="5821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208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065" marR="508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Минпросвещения России от 09.11.2018 N 196</a:t>
            </a:r>
            <a:endParaRPr/>
          </a:p>
          <a:p>
            <a:pPr indent="0" lvl="0" marL="12065" marR="508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/>
          </a:p>
          <a:p>
            <a:pPr indent="0" lvl="0" marL="12065" marR="5080" rtl="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(Зарегистрировано в Минюсте России 29.11.2018 N 52831)</a:t>
            </a:r>
            <a:endParaRPr/>
          </a:p>
          <a:p>
            <a:pPr indent="0" lvl="0" marL="70485" marR="95250" rtl="0" algn="l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Образовательная деятельность по дополнительным общеобразовательным  программам должна быть направлена на: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99085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и развитие творческих способностей учащихся;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99085" marR="9017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удовлетворение индивидуальных потребностей учащихся в интеллектуальном, художественно-  эстетическом, нравственном и интеллектуальном развитии, а также в занятиях физической культурой  и спортом;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культуры здорового и безопасного образа жизни, укрепление здоровья учащихся;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99085" marR="95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	духовно-нравственного,	гражданско-патриотического,	военно-патриотического,  трудового воспитания учащихся;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99085" marR="9334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выявление, развитие и поддержку талантливых учащихся, а также лиц, проявивших выдающиеся  способности;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профессиональную ориентацию учащихся;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99085" marR="946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и обеспечение необходимых условий для личностного развития, укрепление здоровья,  профессионального самоопределения и творческого труда учащихся;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99085" marR="9271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подготовку спортивного резерва и спортсменов высокого класса в соответствии с федеральными  стандартами спортивной подготовки, в том числе из числа учащихся с ограниченными возможностями  здоровья, детей-инвалидов и инвалидов;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70485" marR="34531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социализацию и адаптацию учащихся к жизни в обществе;  10.формирование общей культуры учащихся;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04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11.удовлетворение иных образовательных потребностей и интересов учащихся, не противоречащих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2147" y="6464997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4919598" y="107061"/>
            <a:ext cx="11626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3529329" y="2113279"/>
            <a:ext cx="624014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многообразия	видов,	форм	и	содержания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1573783" y="2113279"/>
            <a:ext cx="1961514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Принцип  деятельности,  способности,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3546094" y="2479040"/>
            <a:ext cx="3477895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55118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рассчитанных	на  интерес	и	потребности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7138796" y="2479040"/>
            <a:ext cx="263144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4958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доминирующие  (интеллектуально-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1573783" y="3210814"/>
            <a:ext cx="3894454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познавательные,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организаторско-лидерские).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5680075" y="3210814"/>
            <a:ext cx="409194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251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художественно-творческие,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Выступления	на	концертных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1573783" y="3942333"/>
            <a:ext cx="819658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площадках, проведение археологических раскопок, разработка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1573783" y="4308475"/>
            <a:ext cx="437070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социально-значимых	проектов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6350634" y="4308475"/>
            <a:ext cx="17780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6935851" y="4308475"/>
            <a:ext cx="283591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	это	является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1573783" y="4674234"/>
            <a:ext cx="478409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одновременно	и	привлекательным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6554851" y="4674234"/>
            <a:ext cx="223456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	участников,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8984742" y="4674234"/>
            <a:ext cx="78740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имеет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1573783" y="5039995"/>
            <a:ext cx="560959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четко	выраженный	результат,	содержит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7390256" y="5039995"/>
            <a:ext cx="960119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8557641" y="5039995"/>
            <a:ext cx="121094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новизны,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1573783" y="5405424"/>
            <a:ext cx="773747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позволяет	проявить	творчество	и	самостоятельность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9580626" y="5405424"/>
            <a:ext cx="189230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1573783" y="5771794"/>
            <a:ext cx="557847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способствует самоутверждению личности.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1423670" y="151610"/>
            <a:ext cx="8344915" cy="1884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13315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2 к письму Минобнауки России от14.04.2011 № МД- 463/06,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Министерства образования и науки РФ от 13 июля 2017 г. № 656 «Об утверждении примерных положений об организациях отдыха детей и их оздоровления»</a:t>
            </a:r>
            <a:endParaRPr b="1" i="1"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287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реализации программ детского отдыха и оздоровления необходимо  выдерживать следующие принципы организации и содержания  деятельности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7295" y="6498223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1794510" y="6326530"/>
            <a:ext cx="203581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купание и д.р.).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1451610" y="107061"/>
            <a:ext cx="8197215" cy="624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9017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52575" marR="0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4805" marR="0" rtl="0" algn="l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2 к письму Минобнауки России от14.04.2011 № МД- 463/06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762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	свободы	и	творчества	предполагает	право  выбора: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познавательной деятельности, клубного пространства,  пути, темпа продвижения по маршруту в освоении  выбранной деятельности;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 и способов организации жизни в коллективе, участие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досугово-развлекательных мероприятиях;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выбора ролевой позиции при подготовке дел (организатор,  участник, эксперт, рекламный агент, консультант,  костюмер, оформитель, социолог и т.д.);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	формы	участия	в	оздоравливающих	программах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(обливание, зарядка, шейпинг, массаж, спортивные секции,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9913" y="6464997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7248906" y="968755"/>
            <a:ext cx="72771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8192261" y="968755"/>
            <a:ext cx="143573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включение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1528317" y="968755"/>
            <a:ext cx="178181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Принцип 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подростков  проведении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3374263" y="968755"/>
            <a:ext cx="365887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631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социальной	активности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45490" lvl="0" marL="757555" marR="358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	социально-значимую  разноплановых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7026020" y="1334770"/>
            <a:ext cx="260159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6210" lvl="0" marL="1682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	при  просветительских,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1528317" y="2066290"/>
            <a:ext cx="8101330" cy="4050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оздоровительных, спортивных, досуговых мероприятий.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Принцип взаимосвязи педагогического управления и  самоуправления,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которого предполагает  формирование временных творческих групп, служб из числа  взрослых и детей по организации, пропаганде, освещению  жизнедеятельности	в	лагере:	аналитической,  информационно-оформительской, хозяйственной, службы  здоровья и т.д. Общими усилиями проводятся межлагерные и  внутрилагерные мероприятия, часы здоровья, дискуссионные  клубы, олимпиады по науке и искусству; интересные дела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1528317" y="6090310"/>
            <a:ext cx="4904740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подробно освещается пресс-центром.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1788414" y="107061"/>
            <a:ext cx="7771130" cy="861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33845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81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2 к письму Минобнауки России от14.04.2011 № МД- 463/06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8225" y="6524723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1748789" y="733805"/>
            <a:ext cx="7857490" cy="558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444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Минпросвещения России от 09.11.2018 N 196</a:t>
            </a:r>
            <a:endParaRPr/>
          </a:p>
          <a:p>
            <a:pPr indent="-4444" lvl="0" marL="12065" marR="5080" rtl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/>
          </a:p>
          <a:p>
            <a:pPr indent="-4444" lvl="0" marL="12065" marR="5080" rtl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(Зарегистрировано в Минюсте России 29.11.2018 N 52831)</a:t>
            </a:r>
            <a:endParaRPr/>
          </a:p>
          <a:p>
            <a:pPr indent="-177800" lvl="0" marL="293370" marR="430530" rtl="0" algn="just">
              <a:lnSpc>
                <a:spcPct val="100000"/>
              </a:lnSpc>
              <a:spcBef>
                <a:spcPts val="155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 startAt="9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Занятия в объединениях могут проводиться  по дополнительным общеобразовательным  программам различной 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направленности: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2976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технической,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23583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естественнонаучной,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18459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физкультурно-спортивной,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270573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AF5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художественной,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19316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EF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туристско-краеведческой,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1864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C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социально-педагогической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3034410" y="107061"/>
            <a:ext cx="53574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41655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4" name="Google Shape;26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6423260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1704594" y="733805"/>
            <a:ext cx="7933055" cy="1069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009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29.12.2013г. № 273-ФЗ «Об образовании в РФ»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Глава	1	Статья	2.	Основные	понятия,	используемые	в	настоящем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Федеральном законе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2"/>
          <p:cNvSpPr txBox="1"/>
          <p:nvPr/>
        </p:nvSpPr>
        <p:spPr>
          <a:xfrm>
            <a:off x="1766442" y="1891029"/>
            <a:ext cx="6196330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9)	</a:t>
            </a:r>
            <a:r>
              <a:rPr b="1"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образовательная	программа	</a:t>
            </a: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основных	характеристик	образования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7970011" y="1891029"/>
            <a:ext cx="1424305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73050" lvl="0" marL="28511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  (объем,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7496047" y="2744850"/>
            <a:ext cx="189547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результаты),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1766442" y="2744850"/>
            <a:ext cx="4990465" cy="13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содержание,		планируемые  организационно-педагогических  случаях,	предусмотренных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7066280" y="3171570"/>
            <a:ext cx="2328545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623570" lvl="0" marL="63563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условий	и	в  настоящим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1766442" y="4025265"/>
            <a:ext cx="7626984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Федеральным законом, форм аттестации, который  представлен в виде учебного плана, календарного  учебного графика, рабочих программ учебных  предметов, курсов, дисциплин (модулей), иных  компонентов, а также оценочных и методических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1766442" y="6158890"/>
            <a:ext cx="1758314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материалов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3034410" y="107061"/>
            <a:ext cx="53574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41655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5896" y="6449452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1573530" y="798703"/>
            <a:ext cx="8196580" cy="301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Основным элементом деятельности лагеря является  </a:t>
            </a:r>
            <a:r>
              <a:rPr b="1"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смена</a:t>
            </a: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Под сменой понимается форма деятельности  лагеря завершенного цикла в ограниченный период  времени и с ограниченным контингентом детей.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          детей           осуществляется         через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образовательную  деятельность,  </a:t>
            </a: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подразумевает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3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1573530" y="3786378"/>
            <a:ext cx="1835150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реализацию  программ,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4001515" y="3786378"/>
            <a:ext cx="2713355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73660" lvl="0" marL="8572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дополнительных  обеспечивающих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7161403" y="3786378"/>
            <a:ext cx="2607945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63550" lvl="0" marL="47561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  актуализацию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1573530" y="4640072"/>
            <a:ext cx="819658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адаптацию потенциальных ресурсов ребенка через  самоопределение и самореализацию в  образовательной деятельности, как в формальной,  так и в неформальной деятельности лагеря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3034410" y="107061"/>
            <a:ext cx="53574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41655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Google Shape;2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6414881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1817877" y="810005"/>
            <a:ext cx="779780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Целями и задачами дополнительных образовательных программ</a:t>
            </a:r>
            <a:r>
              <a:rPr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первую  очередь, является обеспечение обучения, воспитания, развития детей. В связи с  чем, содержание дополнительных образовательных программ должно  соответствовать: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4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4" name="Google Shape;304;p24"/>
          <p:cNvSpPr txBox="1"/>
          <p:nvPr/>
        </p:nvSpPr>
        <p:spPr>
          <a:xfrm>
            <a:off x="1607947" y="2181859"/>
            <a:ext cx="28003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достижениям	мировой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4665345" y="2181859"/>
            <a:ext cx="516382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культуры,	российским	традициям,	культурно-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4"/>
          <p:cNvSpPr txBox="1"/>
          <p:nvPr/>
        </p:nvSpPr>
        <p:spPr>
          <a:xfrm>
            <a:off x="1607947" y="2456179"/>
            <a:ext cx="8221980" cy="38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национальным особенностям регионов;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направленностям дополнительных образовательных программ;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69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запросам детей и родителей (законных представителей), выявленным в ходе  мониторинга ( с учетом результатов исследований);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современным образовательным технологиям, отраженным в формах и методах  обучения (активных методах дистанционного обучения, дифференцированного  обучения, занятиях, конкурсах, соревнованиях, экскурсиях, походах и т. д.);  методах контроля и управления образовательным процессом (анализе  результатов деятельности детей, диагностике индивидуальных достижений и  др.); средствах обучения (перечне необходимого оборудования, инструментов и  материалов в расчете на каждого обучающегося).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4"/>
          <p:cNvSpPr txBox="1"/>
          <p:nvPr/>
        </p:nvSpPr>
        <p:spPr>
          <a:xfrm>
            <a:off x="3034410" y="107061"/>
            <a:ext cx="53574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41655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8" name="Google Shape;30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5345" y="6425767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5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5"/>
          <p:cNvSpPr txBox="1"/>
          <p:nvPr/>
        </p:nvSpPr>
        <p:spPr>
          <a:xfrm>
            <a:off x="1667001" y="6193832"/>
            <a:ext cx="5701665" cy="336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525">
            <a:spAutoFit/>
          </a:bodyPr>
          <a:lstStyle/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всех участников образовательного процесса.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1667001" y="66604"/>
            <a:ext cx="8124190" cy="5986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spAutoFit/>
          </a:bodyPr>
          <a:lstStyle/>
          <a:p>
            <a:pPr indent="0" lvl="0" marL="0" marR="44830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9220" rtl="0" algn="ctr">
              <a:lnSpc>
                <a:spcPct val="95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850" marR="0" rtl="0" algn="ctr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24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дополнительных образовательных программ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8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24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должно быть направлено на: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условий для развития личности ребенка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мотивации личности ребенка к познанию и творчеству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эмоционального благополучия ребенка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Приобщение обучающихся к общечеловеческим ценностям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2717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условий для проведения воспитательной и оздоровительной работы,  предусмотрев проведение мероприятий, направленных на профилактику алкоголизма,  наркомании, табакокурения, правонарушений, безнадзорности и экстремизма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условий для социального, культурного и профессионального самоопределения,  творческой самореализации личности ребенка, его интеграции в системе мировой и  отечественной культур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Целостность процесса психического и физического, умственного и духовного развития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личности ребенка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Укрепление психического и физического здоровья детей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6534884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/>
        </p:nvSpPr>
        <p:spPr>
          <a:xfrm>
            <a:off x="1714626" y="757174"/>
            <a:ext cx="7768590" cy="280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2032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организации и осуществления образовательной  деятельности по дополнительным общеобразовательным  программам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626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утвержден приказом Министерства образования и науки Российской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77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Федерации от 29 августа 2013 г. № 1008</a:t>
            </a:r>
            <a:r>
              <a:rPr i="1" lang="ru-RU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	Организации,	осуществляющие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7720583" y="3448811"/>
            <a:ext cx="1918716" cy="7894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7933943" y="3938015"/>
            <a:ext cx="1491996" cy="7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1714626" y="3540074"/>
            <a:ext cx="3373120" cy="13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образовательную  обновляют  общеобразовательные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5078729" y="3540074"/>
            <a:ext cx="4328795" cy="130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деятельность,	</a:t>
            </a:r>
            <a:r>
              <a:rPr lang="ru-RU" sz="28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8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ежегодно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336674" lvl="0" marL="455930" marR="635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дополнительные  программы	с	учетом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1714626" y="4820488"/>
            <a:ext cx="7689215" cy="8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	науки,	техники,	культуры,	экономики,  технологий и социальной сферы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3064891" y="0"/>
            <a:ext cx="5357495" cy="492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0" marR="50609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6281218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1463166" y="697229"/>
            <a:ext cx="8162290" cy="575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17526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образования и науки России Федеральное государственное  автономное учреждение «Федеральный институт развития  образования»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42594" marR="60515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ПО ПРОЕКТИРОВАНИЮ  ДОПОЛНИТЕЛЬНЫХ ОБЩЕОБРАЗОВАТЕЛЬНЫХ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600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ОБЩЕРАЗВИВАЮЩИХ ПРОГРАММ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4965" lvl="1" marL="550545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3"/>
            </a:pPr>
            <a:r>
              <a:rPr b="0" i="1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дополнительной общеобразовательной общеразвивающей программы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2" marL="767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b="0" i="1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Структуру дополнительной общеобразовательной общеразвивающей программы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5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составляют два основных раздела.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5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 № 1 «Комплекс основных характеристик программы»: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пояснительная записка;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 задачи программы;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программы (учебный план);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планируемые результаты;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55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 № 2 «Комплекс организационно-педагогических условий»: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календарный учебный график;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реализации программы;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аттестации;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оценочные материалы;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методические материалы;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рабочие программы (модули) курсов, дисциплин программы;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3034410" y="107061"/>
            <a:ext cx="53574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41655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7932" y="6548372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7"/>
          <p:cNvPicPr preferRelativeResize="0"/>
          <p:nvPr/>
        </p:nvPicPr>
        <p:blipFill rotWithShape="1">
          <a:blip r:embed="rId3">
            <a:alphaModFix/>
          </a:blip>
          <a:srcRect b="6249" l="7832" r="30087" t="22917"/>
          <a:stretch/>
        </p:blipFill>
        <p:spPr>
          <a:xfrm>
            <a:off x="2511136" y="2057400"/>
            <a:ext cx="7162800" cy="459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7"/>
          <p:cNvPicPr preferRelativeResize="0"/>
          <p:nvPr/>
        </p:nvPicPr>
        <p:blipFill rotWithShape="1">
          <a:blip r:embed="rId4">
            <a:alphaModFix/>
          </a:blip>
          <a:srcRect b="7291" l="14275" r="39459" t="21874"/>
          <a:stretch/>
        </p:blipFill>
        <p:spPr>
          <a:xfrm>
            <a:off x="228600" y="56909"/>
            <a:ext cx="4648200" cy="400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8"/>
          <p:cNvPicPr preferRelativeResize="0"/>
          <p:nvPr/>
        </p:nvPicPr>
        <p:blipFill rotWithShape="1">
          <a:blip r:embed="rId3">
            <a:alphaModFix/>
          </a:blip>
          <a:srcRect b="11458" l="23060" r="21302" t="21875"/>
          <a:stretch/>
        </p:blipFill>
        <p:spPr>
          <a:xfrm>
            <a:off x="3657600" y="3033563"/>
            <a:ext cx="5676900" cy="382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8"/>
          <p:cNvPicPr preferRelativeResize="0"/>
          <p:nvPr/>
        </p:nvPicPr>
        <p:blipFill rotWithShape="1">
          <a:blip r:embed="rId4">
            <a:alphaModFix/>
          </a:blip>
          <a:srcRect b="8333" l="7247" r="27744" t="21875"/>
          <a:stretch/>
        </p:blipFill>
        <p:spPr>
          <a:xfrm>
            <a:off x="152400" y="152400"/>
            <a:ext cx="5905500" cy="356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1932813" y="799592"/>
            <a:ext cx="7755890" cy="5054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ТИТУЛЬНОМ ЛИСТЕ необходимо указать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Полное юридическое наименование учреждения (вверху по центру)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Где, когда и кем утверждена программа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 программы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 реализации программы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Ф.И.О., должность автора (авторов) программы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 города, в котором реализуется программа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68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 разработки программы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3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68300" marR="5429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Особое внимание следует обратить на название программы. Это  ее лицо, визитная карточка. Как правило, оно рождается либо на  этапе появления идеи, либо позже, когда уже продумано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74955" marR="45846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программы. Название должно быть кратким </a:t>
            </a:r>
            <a:endParaRPr i="1"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74955" marR="45846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(не более  7 слов), но ёмким, отражающим содержание всей программы,  привлекательным для детей.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29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9" name="Google Shape;349;p29"/>
          <p:cNvSpPr txBox="1"/>
          <p:nvPr/>
        </p:nvSpPr>
        <p:spPr>
          <a:xfrm>
            <a:off x="3034410" y="107061"/>
            <a:ext cx="53574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41655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Google Shape;35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6253323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0"/>
          <p:cNvSpPr txBox="1"/>
          <p:nvPr/>
        </p:nvSpPr>
        <p:spPr>
          <a:xfrm>
            <a:off x="1774951" y="701751"/>
            <a:ext cx="7880984" cy="473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4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632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следующие блоки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НАПРАВЛЕННОСТЬ ПРОГРАММЫ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834" lvl="0" marL="4699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Тематическая образовательная программа смены обеспечивает  жизнедеятельность, функционирование и развитие организации  отдыха детей и их оздоровления в соответствии с основными  принципами государственной политики в области образования,  воспитания и оздоровления обучающихся.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834" lvl="0" marL="469900" marR="6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Направленность	тематических	образовательных	программ  определяется: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содержанию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699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функциональному предназначению (досуговая, учебно-  познавательная,	предпрофессиональная,	специальная,  общекультурная, прикладная и др.)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30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9" name="Google Shape;359;p30"/>
          <p:cNvSpPr txBox="1"/>
          <p:nvPr/>
        </p:nvSpPr>
        <p:spPr>
          <a:xfrm>
            <a:off x="1774951" y="5409691"/>
            <a:ext cx="189103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	форме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0"/>
          <p:cNvSpPr txBox="1"/>
          <p:nvPr/>
        </p:nvSpPr>
        <p:spPr>
          <a:xfrm>
            <a:off x="4098163" y="5409691"/>
            <a:ext cx="555752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	(индивидуально-ориентированная,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30"/>
          <p:cNvSpPr txBox="1"/>
          <p:nvPr/>
        </p:nvSpPr>
        <p:spPr>
          <a:xfrm>
            <a:off x="1774951" y="5714796"/>
            <a:ext cx="6386830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групповая, отрядная, командная, общелагерная)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времени реализации (краткосрочная, долгосрочная)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3034410" y="107061"/>
            <a:ext cx="535749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41655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3" name="Google Shape;3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6454111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1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1646682" y="107061"/>
            <a:ext cx="8055609" cy="6294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33909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65735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1450" marR="0" rtl="0" algn="ctr">
              <a:lnSpc>
                <a:spcPct val="1144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МИНИСТЕРСТВА ОБРАЗОВАНИЯ И НАУКИ РОССИЙСКОЙ ФЕДЕРАЦИИ от 26 октября 2012 г. № 09-260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676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 МЕТОДИЧЕСКИХ РЕКОМЕНДАЦИЯХ"</a:t>
            </a:r>
            <a:endParaRPr b="1" sz="19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676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АКТУАЛЬНОСТЬ И НОВИЗНА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69900" marR="76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педагогической идеи, которую развивает автор в своей  программе, может отражаться в нескольких составляющих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6059" lvl="0" marL="226059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для общества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как программа ориентирована на решение  общественных проблем;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7320" lvl="0" marL="14732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для государства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то есть как программа отражает стратегические  цели государства в области образования, способствует решению  общественных проблем;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69900" marR="508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для детского лагеря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котором программа реализуется, то есть  как программа соответствует содержательному направлению долгосрочной  программы, работает на ее развитие;</a:t>
            </a:r>
            <a:endParaRPr/>
          </a:p>
          <a:p>
            <a:pPr indent="-457200" lvl="0" marL="4699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актуальность для подростка,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есть как деятельность, предлагаемая в  программе, соответствует его интересам, потребностям, возрастным  особенностям, открывает возможности для его развития;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699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если программа реализуется на международном уровне, то важно обозначить ее  актуальность для международного сообщества.</a:t>
            </a:r>
            <a:endParaRPr/>
          </a:p>
        </p:txBody>
      </p:sp>
      <p:sp>
        <p:nvSpPr>
          <p:cNvPr id="371" name="Google Shape;371;p31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72" name="Google Shape;37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6476872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2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2"/>
          <p:cNvSpPr txBox="1"/>
          <p:nvPr/>
        </p:nvSpPr>
        <p:spPr>
          <a:xfrm>
            <a:off x="1774951" y="107061"/>
            <a:ext cx="7882890" cy="566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1572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19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2230" lvl="0" marL="2932430" marR="492759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  следующие блоки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845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АКТУАЛЬНОСТЬ И НОВИЗНА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описании актуальности автор должен ответить на следующие  вопросы: </a:t>
            </a:r>
            <a:r>
              <a:rPr b="1"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причины появления данной программы, почему есть  необходимость в разработке этой программы и чем конкретно не  устраивают имеющиеся программы, какая идея положена в основу  программы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36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Рекомендуем обратить внимание на следующие моменты: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4" lvl="0" marL="109854" marR="10413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i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Следует избегать простого перечисления документов различного  уровня (государства, региона, лагеря), огромное количество ссылок на  документы и объемные выдержки не сделают программы значимее.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6509" lvl="0" marL="417830" marR="4152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i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 используются цитаты, обозначаются какие-то факты,  рассматриваются статистические данные, необходимо делать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ссылки на источники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32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81" name="Google Shape;38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1171" y="6253323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1575561" y="1588134"/>
            <a:ext cx="404812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 ЗАДАЧИ ПРОГРАММЫ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3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0" name="Google Shape;390;p33"/>
          <p:cNvSpPr txBox="1"/>
          <p:nvPr/>
        </p:nvSpPr>
        <p:spPr>
          <a:xfrm>
            <a:off x="1575561" y="2168778"/>
            <a:ext cx="786574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образовательного	процессов,	к	которому	необходимо	стремиться.	Поэтому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1575561" y="1894459"/>
            <a:ext cx="8125459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71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	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это	основной	предполагаемый	результат	воспитательного	и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33"/>
          <p:cNvSpPr txBox="1"/>
          <p:nvPr/>
        </p:nvSpPr>
        <p:spPr>
          <a:xfrm>
            <a:off x="1575561" y="2442794"/>
            <a:ext cx="8127365" cy="38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71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описании цели важно избежать общих абстрактных формулировок; цель должна  быть связана с темой и названием программы, отражать основное направление  образовательной деятельности в ней.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целеполагании следует руководствоваться следующими правилами: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- это конкретизация педагогической идеи.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825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Формулировка цели должна отображать конечный результат реализации  программы.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должна быть достижима в рамках лагерной смены и должна лежать в  области возможностей педагогического коллектива, то есть на достижение цели  должны быть интеллектуальные, административные и другие ресурсы.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Формулировка цели должна быть понятной и лаконичной.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76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не должна расходиться с актуальностью, понятийным аппаратом,  содержанием программы.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33"/>
          <p:cNvSpPr txBox="1"/>
          <p:nvPr/>
        </p:nvSpPr>
        <p:spPr>
          <a:xfrm>
            <a:off x="3008122" y="125984"/>
            <a:ext cx="5383530" cy="1195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9094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6034" lvl="0" marL="12700" marR="5080" rtl="0" algn="l">
              <a:lnSpc>
                <a:spcPct val="1602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  </a:t>
            </a:r>
            <a:r>
              <a:rPr b="1" i="1" lang="ru-RU" sz="1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ОБРАЗОВАНИЯ И НАУКИ РОССИЙСКОЙ ФЕДЕРАЦИИ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8419" rtl="0" algn="ctr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от 1 апреля 2014 г. N 09-613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968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НАПРАВЛЕНИИ МЕТОДИЧЕСКИХ РЕКОМЕНДАЦИЙ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4" name="Google Shape;39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6414881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4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4"/>
          <p:cNvSpPr txBox="1"/>
          <p:nvPr/>
        </p:nvSpPr>
        <p:spPr>
          <a:xfrm>
            <a:off x="1731645" y="1588134"/>
            <a:ext cx="407352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ЦЕЛЬ И ЗАДАЧИ ПРОГРАММЫ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34"/>
          <p:cNvSpPr txBox="1"/>
          <p:nvPr/>
        </p:nvSpPr>
        <p:spPr>
          <a:xfrm>
            <a:off x="9090406" y="6295502"/>
            <a:ext cx="23876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4"/>
          <p:cNvSpPr txBox="1"/>
          <p:nvPr/>
        </p:nvSpPr>
        <p:spPr>
          <a:xfrm>
            <a:off x="1731645" y="1892935"/>
            <a:ext cx="572897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	случае	несоблюдения	вышеперечисленных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34"/>
          <p:cNvSpPr txBox="1"/>
          <p:nvPr/>
        </p:nvSpPr>
        <p:spPr>
          <a:xfrm>
            <a:off x="7767573" y="1892935"/>
            <a:ext cx="78676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34"/>
          <p:cNvSpPr txBox="1"/>
          <p:nvPr/>
        </p:nvSpPr>
        <p:spPr>
          <a:xfrm>
            <a:off x="8859139" y="1892935"/>
            <a:ext cx="75311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34"/>
          <p:cNvSpPr txBox="1"/>
          <p:nvPr/>
        </p:nvSpPr>
        <p:spPr>
          <a:xfrm>
            <a:off x="1731645" y="2197735"/>
            <a:ext cx="7883525" cy="398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вероятность совершения типичных ошибок.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Ошибка 1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Формулировка цели не связана с педагогической идеей,  раскрытой в пояснительной записке программы и/или с содержанием  программы.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Так, например, в актуальности программы много и подробно  рассказано о важности и ценности сохранения и укрепления здоровья, а  цель программы сформулирована как раскрытие личностного  потенциала ребенка. Или, например, цель указывает на актуализацию  ценности здорового образа жизни, а средства программы ограничены  лишь спортивными мероприятиями, что не позволяет раскрыть  ценностные смыслы программы.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34"/>
          <p:cNvSpPr txBox="1"/>
          <p:nvPr/>
        </p:nvSpPr>
        <p:spPr>
          <a:xfrm>
            <a:off x="2980182" y="125984"/>
            <a:ext cx="5411470" cy="1232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9373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53975" lvl="0" marL="12700" marR="5080" rtl="0" algn="l">
              <a:lnSpc>
                <a:spcPct val="216666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  </a:t>
            </a:r>
            <a:r>
              <a:rPr b="1" i="1" lang="ru-RU" sz="1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ОБРАЗОВАНИЯ И НАУКИ РОССИЙСКОЙ ФЕДЕРАЦИИ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86995" rtl="0" algn="ctr">
              <a:lnSpc>
                <a:spcPct val="9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от 1 апреля 2014 г. N 09-613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8826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НАПРАВЛЕНИИ МЕТОДИЧЕСКИХ РЕКОМЕНДАЦИЙ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8" name="Google Shape;40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4151" y="6330681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5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5"/>
          <p:cNvSpPr txBox="1"/>
          <p:nvPr/>
        </p:nvSpPr>
        <p:spPr>
          <a:xfrm>
            <a:off x="8488426" y="1358900"/>
            <a:ext cx="121221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вероятность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1647570" y="2182114"/>
            <a:ext cx="805307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Ошибка 2.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непонятно или неграмотно сформулирована, глобальна, не  отображает конечный результат программы, не соответствует ее временным  рамкам.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35"/>
          <p:cNvSpPr txBox="1"/>
          <p:nvPr/>
        </p:nvSpPr>
        <p:spPr>
          <a:xfrm>
            <a:off x="1647570" y="3005454"/>
            <a:ext cx="472376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Например,	цель:	"воспитание		готовности  самоотверженному		служению	обществу	и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35"/>
          <p:cNvSpPr txBox="1"/>
          <p:nvPr/>
        </p:nvSpPr>
        <p:spPr>
          <a:xfrm>
            <a:off x="6456679" y="3005454"/>
            <a:ext cx="324421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7955" lvl="0" marL="1600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подростков	к		достойному	и  государству,		к	выполнению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35"/>
          <p:cNvSpPr txBox="1"/>
          <p:nvPr/>
        </p:nvSpPr>
        <p:spPr>
          <a:xfrm>
            <a:off x="1647570" y="3554095"/>
            <a:ext cx="8054340" cy="2769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обязанностей по защите Отечества", имеет большое количество смыслов и весьма  длительный период достижения.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Цель, формулировка которой звучит как "воспитание толерантного отношения  подростков, способствующего развитию культуры здорового образа жизни",  непонятна. В цели представлены два смысловых понятия "толерантное  отношение" и "культура здорового образа жизни", которые являются понятиями  разного уровня, одно не может вытекать из другого. В этом случае они не могут  быть использованы в одной цели.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762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Формулировка цели: "формирование культуры мира у подрастающего поколения"  глобальна и не показывает результата, который предполагают достичь авторы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35"/>
          <p:cNvSpPr txBox="1"/>
          <p:nvPr/>
        </p:nvSpPr>
        <p:spPr>
          <a:xfrm>
            <a:off x="1647570" y="6297879"/>
            <a:ext cx="118808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35"/>
          <p:cNvSpPr txBox="1"/>
          <p:nvPr/>
        </p:nvSpPr>
        <p:spPr>
          <a:xfrm>
            <a:off x="1647570" y="125984"/>
            <a:ext cx="6729730" cy="180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948055" marR="0" rtl="0" algn="ctr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84935" marR="0" rtl="0" algn="l">
              <a:lnSpc>
                <a:spcPct val="11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35710" marR="0" rtl="0" algn="ctr">
              <a:lnSpc>
                <a:spcPct val="119583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ОБРАЗОВАНИЯ И НАУКИ РОССИЙСКОЙ ФЕДЕРАЦИИ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42695" marR="0" rtl="0" algn="ctr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от 1 апреля 2014 г. N 09-613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38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НАПРАВЛЕНИИ МЕТОДИЧЕСКИХ РЕКОМЕНДАЦИЙ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ЦЕЛЬ И ЗАДАЧИ ПРОГРАММЫ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78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	случае	несоблюдения	вышеперечисленных	правил	велика  совершения типичных ошибок.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3" name="Google Shape;42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2643" y="6454111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24383" y="24383"/>
            <a:ext cx="1360932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0" y="0"/>
            <a:ext cx="1358265" cy="6750050"/>
          </a:xfrm>
          <a:custGeom>
            <a:rect b="b" l="l" r="r" t="t"/>
            <a:pathLst>
              <a:path extrusionOk="0" h="6750050" w="1358265">
                <a:moveTo>
                  <a:pt x="0" y="6749796"/>
                </a:moveTo>
                <a:lnTo>
                  <a:pt x="1357884" y="6749796"/>
                </a:lnTo>
                <a:lnTo>
                  <a:pt x="1357884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1695957" y="0"/>
            <a:ext cx="7886065" cy="6374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0" marR="2971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81125" marR="0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53670" lvl="0" marL="12700" marR="508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Национальный стандарт Российской Федерации «Услуги детям в  учреждениях отдыха и оздоровления» (введен в действие с 01.01.2009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5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27 декабря 2007 г. № 565-ст)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435225" marR="0" rtl="0" algn="l">
              <a:lnSpc>
                <a:spcPct val="100000"/>
              </a:lnSpc>
              <a:spcBef>
                <a:spcPts val="179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виды услуг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28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1.Услуги, обеспечивающие благоприятные и безопасные условия</a:t>
            </a:r>
            <a:endParaRPr/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жизнедеятельности детей</a:t>
            </a:r>
            <a:endParaRPr/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Медицинские услуги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Образовательные услуги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Психологические услуги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Правовые услуги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Услуги по организации культурно-досуговой деятельности,  туристические, краеведческие и экскурсионные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Услуги в сфере физической культуры и спорта</a:t>
            </a:r>
            <a:endParaRPr/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Информационные услуги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Транспортные услуги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Развивающие услуги</a:t>
            </a:r>
            <a:endParaRPr/>
          </a:p>
          <a:p>
            <a:pPr indent="0" lvl="0" marL="0" marR="977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6534884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6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6"/>
          <p:cNvSpPr txBox="1"/>
          <p:nvPr/>
        </p:nvSpPr>
        <p:spPr>
          <a:xfrm>
            <a:off x="1860930" y="2309621"/>
            <a:ext cx="43180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«формулу»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построения цели: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	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	</a:t>
            </a:r>
            <a:r>
              <a:rPr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глагол	или	словосочетание,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36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2" name="Google Shape;432;p36"/>
          <p:cNvSpPr txBox="1"/>
          <p:nvPr/>
        </p:nvSpPr>
        <p:spPr>
          <a:xfrm>
            <a:off x="6310376" y="2583941"/>
            <a:ext cx="135318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управляющее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36"/>
          <p:cNvSpPr txBox="1"/>
          <p:nvPr/>
        </p:nvSpPr>
        <p:spPr>
          <a:xfrm>
            <a:off x="7862061" y="2583941"/>
            <a:ext cx="15405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педагогической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36"/>
          <p:cNvSpPr txBox="1"/>
          <p:nvPr/>
        </p:nvSpPr>
        <p:spPr>
          <a:xfrm>
            <a:off x="1860930" y="2858261"/>
            <a:ext cx="7541895" cy="2220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деятельностью	</a:t>
            </a:r>
            <a:r>
              <a:rPr lang="ru-RU" sz="1800">
                <a:solidFill>
                  <a:srgbClr val="00AF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	предмет	педагогического	взаимодействия	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	</a:t>
            </a:r>
            <a:r>
              <a:rPr lang="ru-RU" sz="18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  педагогической деятельности + ведущее средство.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Глаголом	или	словосочетанием,	управляющим	педагогической  деятельностью, могут быть следующие слова: «формирование», «развитие»,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«актуализация»,	«обогащение»,	«приобщение»,	«совершенствование»,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«обеспечение», «содействие», «вовлечение» и т.д.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Помните: развивают то, что врожденно, и формируют то, что приобретено!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36"/>
          <p:cNvSpPr txBox="1"/>
          <p:nvPr/>
        </p:nvSpPr>
        <p:spPr>
          <a:xfrm>
            <a:off x="1860930" y="125984"/>
            <a:ext cx="6414135" cy="1934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0568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69340" marR="5080" rtl="0" algn="ctr">
              <a:lnSpc>
                <a:spcPct val="195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  </a:t>
            </a:r>
            <a:r>
              <a:rPr b="1" i="1" lang="ru-RU" sz="1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ОБРАЗОВАНИЯ И НАУКИ РОССИЙСКОЙ ФЕДЕРАЦИИ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64260" marR="0" rtl="0" algn="ctr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от 1 апреля 2014 г. N 09-613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60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НАПРАВЛЕНИИ МЕТОДИЧЕСКИХ РЕКОМЕНДАЦИЙ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 ЗАДАЧИ ПРОГРАММЫ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6" name="Google Shape;43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6372703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7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7"/>
          <p:cNvSpPr txBox="1"/>
          <p:nvPr/>
        </p:nvSpPr>
        <p:spPr>
          <a:xfrm>
            <a:off x="1791970" y="125984"/>
            <a:ext cx="7541259" cy="5931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1254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325" lvl="0" marL="1194435" marR="946150" rtl="0" algn="l">
              <a:lnSpc>
                <a:spcPct val="113799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  </a:t>
            </a:r>
            <a:r>
              <a:rPr b="1" i="1" lang="ru-RU" sz="1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ОБРАЗОВАНИЯ И НАУКИ РОССИЙСКОЙ ФЕДЕРАЦИИ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314575" marR="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от 1 апреля 2014 г. N 09-613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903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НАПРАВЛЕНИИ МЕТОДИЧЕСКИХ РЕКОМЕНДАЦИЙ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ЦЕЛЬ И ЗАДАЧИ ПРОГРАММЫ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 педагогического взаимодействия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(направленность развития  и/или формирования личности ребенка) основная суть программы, которая  была обоснована в пояснительной записке. В программах детских лагерей  встречаются: "лидерская позиция", "патриотические чувства", "опыт  социального взаимодействия", "лидерский потенциал", "ценность активной  жизненной позиции", "ценность здорового образа жизни",  "гражданственность", "патриотизм" и т.д.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 педагогической деятельности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ребенок, подросток.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Ведущим средством программы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 быть, например, журналистская  деятельность, краеведение, театральная деятельность, творческая  деятельность и т.д.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пример цели, выстроенной по данной "формуле": "формирование у  подростков патриотического отношения к малой родине как части России  через включение в краеведческую деятельность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7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45" name="Google Shape;44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6425767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8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8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8"/>
          <p:cNvSpPr txBox="1"/>
          <p:nvPr/>
        </p:nvSpPr>
        <p:spPr>
          <a:xfrm>
            <a:off x="4905247" y="125984"/>
            <a:ext cx="11626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38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4" name="Google Shape;454;p38"/>
          <p:cNvSpPr txBox="1"/>
          <p:nvPr/>
        </p:nvSpPr>
        <p:spPr>
          <a:xfrm>
            <a:off x="1551558" y="374014"/>
            <a:ext cx="8163559" cy="5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18110" lvl="0" marL="1612900" marR="1255395" rtl="0" algn="l">
              <a:lnSpc>
                <a:spcPct val="110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  </a:t>
            </a:r>
            <a:r>
              <a:rPr b="1" i="1" lang="ru-RU" sz="1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МИНИСТЕРСТВО ОБРАЗОВАНИЯ И НАУКИ РОССИЙСКОЙ ФЕДЕРАЦИИ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733675" marR="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от 1 апреля 2014 г. N 09-613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088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НАПРАВЛЕНИИ МЕТОДИЧЕСКИХ РЕКОМЕНДАЦИЙ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3.ЦЕЛЬ И ЗАДАЧИ ПРОГРАММЫ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76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Конкретизация цели осуществляется через определение задач. Задачи раскрывают  последовательность выполненных действий и примененных механизмов по  достижению цели. В педагогической практике существует три «золотых» правила  формулировки задач: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lain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правило.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 - это конкретизация цели программы. Поэтому задачи не могут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 шире по содержанию и смыслу, чем цель.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lain" startAt="2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правило.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 - это ответ на вопрос: "Что делать?". Поэтому она не просто  начинается с глагола неопределенной формы, но и всем своим содержанием  показывает, что именно необходимо сделать, чтобы данный этап программы был  реализован, какие виды деятельности требуют осуществления, с помощью каких  средств должна идти работа.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635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lain" startAt="2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правило.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- это этапы достижения цели. Поэтому они могут представлять  как алгоритм действий по достижению цели, так и смысловые направления,  реализация которых предполагает достижение цели.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Итак, задачи программы – это конкретизированные или более частные цели, в  которых описывается система средств, видов деятельности, этапы достижения  поставленной цели.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5" name="Google Shape;45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6372703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9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9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9"/>
          <p:cNvSpPr txBox="1"/>
          <p:nvPr/>
        </p:nvSpPr>
        <p:spPr>
          <a:xfrm>
            <a:off x="1537842" y="125984"/>
            <a:ext cx="8290559" cy="6088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380104" marR="0" rtl="0" algn="l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88745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2230" lvl="0" marL="3221355" marR="612140" rtl="0" algn="l">
              <a:lnSpc>
                <a:spcPct val="12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  следующие блоки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ОТЛИЧИТЕЛЬНЫЕ ОСОБЕННОСТИ данной программы от уж  существующих программ; инновационные подходы в решении проблем  организации отдыха, оздоровления и занятости детей.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3500" lvl="0" marL="12700" marR="508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пункт чаще всего отсутствует в программах. Прежде всего  необходимо указать, какая программа подобного плана и направленности  была изучена, что было взято частично или полностью (содержание,  методика, организация воспитательного процесса и проч.). О предметной и  методической грамотности педагога говорят ссылки на труды и фамилии  ученых, ведущих специалистов по профилю программы: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Вопросы-ориентиры: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 не устраивают Вас имеющиеся программы данной направленности;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решение какой проблемной ситуации направлена Ваша программа;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Вы предложили как автор программы?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Предусматривает ли программа возможность интеграции с другими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программами?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каких теоретических положениях основывается Ваша разработка?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39"/>
          <p:cNvSpPr txBox="1"/>
          <p:nvPr/>
        </p:nvSpPr>
        <p:spPr>
          <a:xfrm>
            <a:off x="9090406" y="6295502"/>
            <a:ext cx="23876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7896" y="6488747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0"/>
          <p:cNvSpPr txBox="1"/>
          <p:nvPr/>
        </p:nvSpPr>
        <p:spPr>
          <a:xfrm>
            <a:off x="1584705" y="577977"/>
            <a:ext cx="8163559" cy="5737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602230" lvl="0" marL="3356609" marR="350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  следующие блоки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0" rtl="0" algn="l">
              <a:lnSpc>
                <a:spcPct val="100000"/>
              </a:lnSpc>
              <a:spcBef>
                <a:spcPts val="153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AutoNum type="arabicPeriod" startAt="5"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 ДЕТЕЙ, участвующих в реализации данной программы.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указывании возраста, на который рассчитана данная программа можно  указать основные возрастные особенности. Большинство педагогов в своих  программах указывают возраст детей 6-15 лет, но ни в план -сетке, ни в  содержании ничего не говорится о дифференциации деятельности. Поэтому  педагоги должны определить доминирующий возраст, а для нескольких отрядов  (команд, групп) крайнего возраста разработать дополнение к программе.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2700" marR="76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AutoNum type="arabicPeriod" startAt="6"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И СПОСОБЫ психолого-педагогического сопровождения  реализации программы.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571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и способы психолого-педагогического сопровождения должны быть  педагогически целесообразны и соответствовать идее программы, ее целям и  задачам.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Сопровождая ребенка в период его жизни в детском лагере, педагоги и  психологи, находящиеся рядом с ним стараются создать условия для  формирования психологически здоровой личности. Формы и методы,  используемые нами достаточно разнообразны, и зависят от возрастных  особенностей детей.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40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3" name="Google Shape;473;p40"/>
          <p:cNvSpPr txBox="1"/>
          <p:nvPr/>
        </p:nvSpPr>
        <p:spPr>
          <a:xfrm>
            <a:off x="3002026" y="125984"/>
            <a:ext cx="5357495" cy="327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380365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4" name="Google Shape;47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5548" y="6426934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1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1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1"/>
          <p:cNvSpPr txBox="1"/>
          <p:nvPr/>
        </p:nvSpPr>
        <p:spPr>
          <a:xfrm>
            <a:off x="1666494" y="577977"/>
            <a:ext cx="8163559" cy="4728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602230" lvl="0" marL="3274695" marR="4324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  следующие блоки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762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	СРОКИ	реализации	программы	(продолжительность  образовательного процесса, этапы)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срокам выделяют следующие типы программ: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долгосрочные программы, рассчитанные на реализацию в  течение ряда лет; создаются с учетом этапов развития  оздоровительного лагеря.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635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краткосрочные программы реализуются в течение  небольшого отрезка времени (оптимальный период –  лагерная смена).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41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3" name="Google Shape;483;p41"/>
          <p:cNvSpPr txBox="1"/>
          <p:nvPr/>
        </p:nvSpPr>
        <p:spPr>
          <a:xfrm>
            <a:off x="2914014" y="125984"/>
            <a:ext cx="5357495" cy="344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204470" rtl="0" algn="ctr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4" name="Google Shape;48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7536" y="6114526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2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2"/>
          <p:cNvSpPr txBox="1"/>
          <p:nvPr/>
        </p:nvSpPr>
        <p:spPr>
          <a:xfrm>
            <a:off x="1653920" y="1693290"/>
            <a:ext cx="486473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Сформулированная	цель	педагогической  конкретных	прогнозируемых	результатах,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42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3" name="Google Shape;493;p42"/>
          <p:cNvSpPr txBox="1"/>
          <p:nvPr/>
        </p:nvSpPr>
        <p:spPr>
          <a:xfrm>
            <a:off x="6495034" y="1693290"/>
            <a:ext cx="113411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42569" lvl="0" marL="25463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  которые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p42"/>
          <p:cNvSpPr txBox="1"/>
          <p:nvPr/>
        </p:nvSpPr>
        <p:spPr>
          <a:xfrm>
            <a:off x="7841106" y="1693290"/>
            <a:ext cx="17145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2286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воплощается	в  достигаются	 в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Google Shape;495;p42"/>
          <p:cNvSpPr txBox="1"/>
          <p:nvPr/>
        </p:nvSpPr>
        <p:spPr>
          <a:xfrm>
            <a:off x="1940814" y="2241930"/>
            <a:ext cx="503618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процессе	реализации	содержания	программы.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42"/>
          <p:cNvSpPr txBox="1"/>
          <p:nvPr/>
        </p:nvSpPr>
        <p:spPr>
          <a:xfrm>
            <a:off x="7185406" y="2241930"/>
            <a:ext cx="236918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Степень	достижения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1940814" y="2516251"/>
            <a:ext cx="76136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результатов можно каким- либо образом оценить, и эта оценка (в числе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6328917" y="2790825"/>
            <a:ext cx="32264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результативности	реализации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42"/>
          <p:cNvSpPr txBox="1"/>
          <p:nvPr/>
        </p:nvSpPr>
        <p:spPr>
          <a:xfrm>
            <a:off x="1940814" y="2790825"/>
            <a:ext cx="416687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прочих)	будет	свидетельствовать	о  программы.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42"/>
          <p:cNvSpPr txBox="1"/>
          <p:nvPr/>
        </p:nvSpPr>
        <p:spPr>
          <a:xfrm>
            <a:off x="1653920" y="3613784"/>
            <a:ext cx="790130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Предполагаемый результат является следствием поставленных задач, он  может выходить из одной задачи или из комплекса задач. Результат  должен быть раскрыт авторами максимально конкретно относительно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42"/>
          <p:cNvSpPr txBox="1"/>
          <p:nvPr/>
        </p:nvSpPr>
        <p:spPr>
          <a:xfrm>
            <a:off x="6303009" y="4437126"/>
            <a:ext cx="222758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ребенок;	личностных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42"/>
          <p:cNvSpPr txBox="1"/>
          <p:nvPr/>
        </p:nvSpPr>
        <p:spPr>
          <a:xfrm>
            <a:off x="1940814" y="4437126"/>
            <a:ext cx="420751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знаний,	умений,	которые		приобретает  которые		развиваются	в	ребенке,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42"/>
          <p:cNvSpPr txBox="1"/>
          <p:nvPr/>
        </p:nvSpPr>
        <p:spPr>
          <a:xfrm>
            <a:off x="5673597" y="4711445"/>
            <a:ext cx="28473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ценностных	отношений,	в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42"/>
          <p:cNvSpPr txBox="1"/>
          <p:nvPr/>
        </p:nvSpPr>
        <p:spPr>
          <a:xfrm>
            <a:off x="8667115" y="4437126"/>
            <a:ext cx="88773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778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качеств,  которые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42"/>
          <p:cNvSpPr txBox="1"/>
          <p:nvPr/>
        </p:nvSpPr>
        <p:spPr>
          <a:xfrm>
            <a:off x="1940814" y="4985766"/>
            <a:ext cx="23628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включается подросток.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42"/>
          <p:cNvSpPr txBox="1"/>
          <p:nvPr/>
        </p:nvSpPr>
        <p:spPr>
          <a:xfrm>
            <a:off x="2914014" y="125984"/>
            <a:ext cx="5357495" cy="344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204470" rtl="0" algn="ctr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42"/>
          <p:cNvSpPr txBox="1"/>
          <p:nvPr/>
        </p:nvSpPr>
        <p:spPr>
          <a:xfrm>
            <a:off x="1653920" y="577977"/>
            <a:ext cx="7748905" cy="1140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602230" lvl="0" marL="328739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  следующие блоки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ОЖИДАЕМЫЕ РЕЗУЛЬТАТЫ и способы их определения.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8" name="Google Shape;50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6211145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3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3"/>
          <p:cNvSpPr txBox="1"/>
          <p:nvPr/>
        </p:nvSpPr>
        <p:spPr>
          <a:xfrm>
            <a:off x="1584705" y="3220592"/>
            <a:ext cx="29571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критерий	должен	быть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43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7" name="Google Shape;517;p43"/>
          <p:cNvSpPr txBox="1"/>
          <p:nvPr/>
        </p:nvSpPr>
        <p:spPr>
          <a:xfrm>
            <a:off x="4723257" y="3220592"/>
            <a:ext cx="502412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объективным	(не	предвзятым,	показывающим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43"/>
          <p:cNvSpPr txBox="1"/>
          <p:nvPr/>
        </p:nvSpPr>
        <p:spPr>
          <a:xfrm>
            <a:off x="1584705" y="3495294"/>
            <a:ext cx="8163559" cy="2220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реальную ситуацию);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76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 может быть лишь наиболее существенный, устойчивый и повторяющийся  признак;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критерий должен отвечать требованию необходимости (возникает  закономерно, без него не обойтись) и достаточности (данного критерия  достаточно, чтобы сделать выводы);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571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должен позволить оценить свойства, характеристики рассматриваемого  объекта (в нашем случае программы).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43"/>
          <p:cNvSpPr txBox="1"/>
          <p:nvPr/>
        </p:nvSpPr>
        <p:spPr>
          <a:xfrm>
            <a:off x="1584705" y="632586"/>
            <a:ext cx="8161020" cy="2613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602230" lvl="0" marL="3063240" marR="641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  следующие блоки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ОЖИДАЕМЫЕ РЕЗУЛЬТАТЫ и способы их определения.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Итак, предполагаемый результат программы- это ее реализованные задачи.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словарях понятие «критерий» определяется как основной признак, на основании  которого производится оценка. В качестве критерия могут выступать лишь  такие специфические признаки исследуемого явления, которые отвечают  следующим требованиям: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43"/>
          <p:cNvSpPr txBox="1"/>
          <p:nvPr/>
        </p:nvSpPr>
        <p:spPr>
          <a:xfrm>
            <a:off x="2914014" y="125984"/>
            <a:ext cx="5357495" cy="344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204470" rtl="0" algn="ctr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1" name="Google Shape;52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9990" y="6371662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4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4"/>
          <p:cNvSpPr txBox="1"/>
          <p:nvPr/>
        </p:nvSpPr>
        <p:spPr>
          <a:xfrm>
            <a:off x="1552194" y="48725"/>
            <a:ext cx="8161020" cy="5459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525">
            <a:spAutoFit/>
          </a:bodyPr>
          <a:lstStyle/>
          <a:p>
            <a:pPr indent="0" lvl="0" marL="3365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50645" marR="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93394" marR="608965" rtl="0" algn="ctr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  следующие блоки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ОЖИДАЕМЫЕ РЕЗУЛЬТАТЫ и способы их определения.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Критериями оценки качества реализации программы могут являться те аспекты,  которые свидетельствуют о ее результативности, позитивном восприятии  программы ее участниками, о качестве деятельности, организуемой для детей и  педагогов.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определить следующие критерии оценки качества реализации программы: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достижения заявляемых в программе результатов,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удовлетворенности подростков от участия в программе,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качество организуемой деятельности.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1143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Естественно, что тремя вышеназванными критериями не ограничивается оценка  качества реализации программы. Авторы программы могут включать в данный  раздел другие необходимые им критерии, по которым можно оценивать качество  административного и социально-психологического сопровождения программы,  качество ресурсного обеспечения (в том числе и кадрового) и т.д.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Google Shape;529;p44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30" name="Google Shape;53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6206197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5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5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5"/>
          <p:cNvSpPr txBox="1"/>
          <p:nvPr/>
        </p:nvSpPr>
        <p:spPr>
          <a:xfrm>
            <a:off x="1833498" y="48725"/>
            <a:ext cx="7880984" cy="5572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525">
            <a:spAutoFit/>
          </a:bodyPr>
          <a:lstStyle/>
          <a:p>
            <a:pPr indent="0" lvl="0" marL="30841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69340" marR="0" rtl="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12090" marR="610235" rtl="0" algn="ctr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ПОЯСНИТЕЛЬНОЙ ЗАПИСКЕ к программе следует раскрыть  следующие блоки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	</a:t>
            </a:r>
            <a:r>
              <a:rPr b="1" i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	ПОДВЕДЕНИЯ	ИТОГОВ	</a:t>
            </a:r>
            <a:r>
              <a:rPr i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  программы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76200" lvl="0" marL="12700" marR="84836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формам подведения итогов реализации программы  относят: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выставки;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фестивали;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соревнования;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 исследовательские конференции;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творческого проекта;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работы экспериментальных площадок и пр</a:t>
            </a:r>
            <a:r>
              <a:rPr i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5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39" name="Google Shape;53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8765" y="6222031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1659382" y="751078"/>
            <a:ext cx="806640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Федеральные закон № 124-ФЗ «Об основных гарантиях прав ребенка в РФ»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9184385" y="6295502"/>
            <a:ext cx="15684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1596008" y="1350390"/>
            <a:ext cx="325374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Глава 1 статья 1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отдых	детей	и	их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5203952" y="1716151"/>
            <a:ext cx="235077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оздоровление	-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1596008" y="2082165"/>
            <a:ext cx="417195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мероприятий,	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направленных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6082029" y="2082165"/>
            <a:ext cx="180975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	развитие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7909686" y="1716151"/>
            <a:ext cx="1882139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совокупность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07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творческого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1596008" y="2447925"/>
            <a:ext cx="380746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потенциала	детей,	охрану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5675121" y="2447925"/>
            <a:ext cx="411416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	укрепление	их	здоровья,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1596008" y="2813684"/>
            <a:ext cx="8197215" cy="2586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профилактику заболеваний у детей, занятие их физической  культурой, спортом и туризмом, формирование у детей  навыков здорового образа жизни, соблюдение ими режима  питания и жизнедеятельности в благоприятной окружающей  среде при выполнении санитарно-гигиенических и санитарно-  эпидемиологических требований и требований обеспечения  безопасности	жизни	и	здоровья	детей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0"/>
          <p:cNvSpPr txBox="1"/>
          <p:nvPr/>
        </p:nvSpPr>
        <p:spPr>
          <a:xfrm>
            <a:off x="3064891" y="93168"/>
            <a:ext cx="535749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0" marR="47751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2391" y="6253324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6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6"/>
          <p:cNvSpPr txBox="1"/>
          <p:nvPr/>
        </p:nvSpPr>
        <p:spPr>
          <a:xfrm>
            <a:off x="1617344" y="1367154"/>
            <a:ext cx="195262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	данном	разделе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Google Shape;547;p46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8" name="Google Shape;548;p46"/>
          <p:cNvSpPr txBox="1"/>
          <p:nvPr/>
        </p:nvSpPr>
        <p:spPr>
          <a:xfrm>
            <a:off x="3707129" y="1367154"/>
            <a:ext cx="215392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	</a:t>
            </a: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указать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46"/>
          <p:cNvSpPr txBox="1"/>
          <p:nvPr/>
        </p:nvSpPr>
        <p:spPr>
          <a:xfrm>
            <a:off x="5997955" y="1367154"/>
            <a:ext cx="9207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перечень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46"/>
          <p:cNvSpPr txBox="1"/>
          <p:nvPr/>
        </p:nvSpPr>
        <p:spPr>
          <a:xfrm>
            <a:off x="7055866" y="1367154"/>
            <a:ext cx="11696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разделов	и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46"/>
          <p:cNvSpPr txBox="1"/>
          <p:nvPr/>
        </p:nvSpPr>
        <p:spPr>
          <a:xfrm>
            <a:off x="8360409" y="1367154"/>
            <a:ext cx="9715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46"/>
          <p:cNvSpPr txBox="1"/>
          <p:nvPr/>
        </p:nvSpPr>
        <p:spPr>
          <a:xfrm>
            <a:off x="1617344" y="1641728"/>
            <a:ext cx="30962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программные	мероприятия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46"/>
          <p:cNvSpPr txBox="1"/>
          <p:nvPr/>
        </p:nvSpPr>
        <p:spPr>
          <a:xfrm>
            <a:off x="4992115" y="1641728"/>
            <a:ext cx="135318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	кратким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46"/>
          <p:cNvSpPr txBox="1"/>
          <p:nvPr/>
        </p:nvSpPr>
        <p:spPr>
          <a:xfrm>
            <a:off x="6624319" y="1641728"/>
            <a:ext cx="27051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описанием	(содержание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46"/>
          <p:cNvSpPr txBox="1"/>
          <p:nvPr/>
        </p:nvSpPr>
        <p:spPr>
          <a:xfrm>
            <a:off x="1617344" y="1916048"/>
            <a:ext cx="771398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мероприятия, что и зачем предполагается сделать, каковы ожидаемые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46"/>
          <p:cNvSpPr txBox="1"/>
          <p:nvPr/>
        </p:nvSpPr>
        <p:spPr>
          <a:xfrm>
            <a:off x="4589526" y="2190369"/>
            <a:ext cx="47409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указать	способы	и	формы	определения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46"/>
          <p:cNvSpPr txBox="1"/>
          <p:nvPr/>
        </p:nvSpPr>
        <p:spPr>
          <a:xfrm>
            <a:off x="1617344" y="2190369"/>
            <a:ext cx="274764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результаты),	а	также  результатов;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46"/>
          <p:cNvSpPr txBox="1"/>
          <p:nvPr/>
        </p:nvSpPr>
        <p:spPr>
          <a:xfrm>
            <a:off x="1756029" y="3467861"/>
            <a:ext cx="7437120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73025" marR="698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Особое внимание необходимо обратить на соответствие  системных мероприятий направленности программы.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39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Мероприятия и дела, проводимые в рамках программы,  должны соответствовать поставленным целям и задачам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46"/>
          <p:cNvSpPr txBox="1"/>
          <p:nvPr/>
        </p:nvSpPr>
        <p:spPr>
          <a:xfrm>
            <a:off x="2290952" y="48725"/>
            <a:ext cx="6673850" cy="88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525">
            <a:spAutoFit/>
          </a:bodyPr>
          <a:lstStyle/>
          <a:p>
            <a:pPr indent="0" lvl="0" marL="0" marR="2743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7950" rtl="0" algn="ctr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 «ОСНОВНЫЕ ПРОГРАММНЫЕ МЕРОПРИЯТИЯ»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0" name="Google Shape;56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5824" y="6211145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7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7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7"/>
          <p:cNvSpPr txBox="1"/>
          <p:nvPr/>
        </p:nvSpPr>
        <p:spPr>
          <a:xfrm>
            <a:off x="1530858" y="0"/>
            <a:ext cx="8162925" cy="6387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475">
            <a:spAutoFit/>
          </a:bodyPr>
          <a:lstStyle/>
          <a:p>
            <a:pPr indent="0" lvl="0" marL="33870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3195" marR="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57734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ПЛАН-ГРАФИК РЕАЛИЗАЦИИ ПРОГРАММЫ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календарном плане- графике реализации программы (включая план- сетку  смены)	необходимо	указывать	</a:t>
            </a:r>
            <a:r>
              <a:rPr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дату,	наименование	мероприятия	и	места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5" lvl="0" marL="12700" marR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проведения, времени проведения, контингента и количества участников </a:t>
            </a: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др.  Рекомендации к составлению план- сетки: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План-	сетка	к	программе	смены	составляется	в	соответствии	с	логикой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2768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формирования и развития личности ребенка в условиях детского коллектива;  При составлении план-сетки учитываются следующие принципы: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Логичность расстановки дел и мероприятий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457315" rtl="0" algn="l">
              <a:lnSpc>
                <a:spcPct val="24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простого к сложному  Принцип ключевых дел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985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разнообразия (мировоззренческо- познавательного, эмоционально- нравственного, действенно- практического  характера)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4720590" rtl="0" algn="l">
              <a:lnSpc>
                <a:spcPct val="24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Учет форм, характерных для игровой модели смены  Учет направленности тематики смены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3391534" rtl="0" algn="l">
              <a:lnSpc>
                <a:spcPct val="24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обязательного включения форм оздоровительных мероприятий  Принцип периодичности массовых и отрядных дел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35560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итогового большого проекта смены (с участием всех детей)  Принцип распределения видов деятельности в течение дня.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Google Shape;568;p47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69" name="Google Shape;56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6437820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8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8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48"/>
          <p:cNvSpPr txBox="1"/>
          <p:nvPr/>
        </p:nvSpPr>
        <p:spPr>
          <a:xfrm>
            <a:off x="9090406" y="6277457"/>
            <a:ext cx="23876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8"/>
          <p:cNvSpPr txBox="1"/>
          <p:nvPr/>
        </p:nvSpPr>
        <p:spPr>
          <a:xfrm>
            <a:off x="1625600" y="6335369"/>
            <a:ext cx="241617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чего и каким образом).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48"/>
          <p:cNvSpPr txBox="1"/>
          <p:nvPr/>
        </p:nvSpPr>
        <p:spPr>
          <a:xfrm>
            <a:off x="1625346" y="50637"/>
            <a:ext cx="8013700" cy="627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0" marR="2844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985" marR="0" rtl="0" algn="ctr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МЕТОДИЧЕСКОЕ ОБЕСПЕЧЕНИЕ ПРОГРАММЫ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62280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	этого	раздела	составляет	три	основных	направления-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5" lvl="0" marL="12700" marR="5715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информационное, образовательное, аналитическое, </a:t>
            </a: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рамках которых планируется  обучение педагогов, их своевременное обеспечение необходимой информацией, организация  аналитической деятельности в ходе реализации программы.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деятельности должно быть представлено не простым перечислением  отдельных мероприятий,</a:t>
            </a:r>
            <a:r>
              <a:rPr i="1" lang="ru-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развернутым описанием, что именно, для чего и каким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образом будет осуществляться, применяться, использоваться, организовываться.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62280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0019" lvl="0" marL="622300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для педагогов обучающих занятий, мастер- классов, круглых столов,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149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консультаций, собеседований и прочих обучающих мероприятий (</a:t>
            </a: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указываются темы,  названия, периоды проведения- перед сменой, в первые дни смены и т.п., основная  задача проведения);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5109" lvl="0" marL="707390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	информационных	стендов,	методических	тетрадей	или	папок	с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715" rtl="0" algn="just">
              <a:lnSpc>
                <a:spcPct val="1149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материалами программы, памяток, карт, дневников и прочих информационных  материалов (</a:t>
            </a: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указывается какая именно информация или материалы будут  представлены, для чего они необходимы);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79" lvl="0" marL="645160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исследований, систематизация результатов реализации программы,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350" rtl="0" algn="just">
              <a:lnSpc>
                <a:spcPct val="1149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промежуточные и итоговые совещания, посещение и анализ ключевых дел программы и  пр. </a:t>
            </a: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(указывается что именно будет использоваться, проводиться, организовываться,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9" name="Google Shape;57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5641" y="6469989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9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49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9"/>
          <p:cNvSpPr txBox="1"/>
          <p:nvPr/>
        </p:nvSpPr>
        <p:spPr>
          <a:xfrm>
            <a:off x="1794510" y="747522"/>
            <a:ext cx="7743825" cy="5507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1626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РЕСУРСНОЕ ОБЕСПЕЧЕНИЕ ПРОГРАММЫ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этом разделе следует перечислить основные виды ресурсов и  потребность в них для реализации программы, то есть все то, без  чего невозможно реализовать основную содержательную идею  именно этой программы</a:t>
            </a: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специальные материалы, инвентарь, оборудование (в программе  журналистской направленности- это компьютеры, расходные  материалы к ним, диктофоны, стенды для представления  результатов работы юных журналистов 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715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т.п., в программе экологической направленности – это микроскопы и  другое специальное оборудование для работы лабораторий,  необходимая справочная литература, плакаты и т.п.);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12700" marR="69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особая наградная продукция, сертификаты, удостоверения, знаки  отличия, призы и т.п.);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12700" marR="5715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необходимая печатная продукция (маршрутные листы, конверты,  рабочие тетради, памятки, листовки, карты наблюдения и т.п.)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49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88" name="Google Shape;588;p49"/>
          <p:cNvSpPr txBox="1"/>
          <p:nvPr/>
        </p:nvSpPr>
        <p:spPr>
          <a:xfrm>
            <a:off x="2951479" y="50637"/>
            <a:ext cx="5357495" cy="526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0" marR="279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9" name="Google Shape;58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1197" y="6509521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0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0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0"/>
          <p:cNvSpPr txBox="1"/>
          <p:nvPr/>
        </p:nvSpPr>
        <p:spPr>
          <a:xfrm>
            <a:off x="1771269" y="50637"/>
            <a:ext cx="7719695" cy="606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3146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92530" marR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49220" lvl="0" marL="3117850" marR="312420" rtl="0"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ДЛЯ РАЗРАБОТКИ ПРОГРАММЫ  ЛИТЕРАТУРЫ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этом разделе программы перечисляются: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 литература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Дополнительная литература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Интернет-источники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527050" lvl="0" marL="56514" marR="53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Обратите внимание, что при разработке программы необходимо пользоваться не  только классической педагогической литературой, но и изданной в последние годы,  современными документами и информационными материалами. В списке литературы  должна быть представлена не просто подборка литературы под любую программу, а  реально использованная разработчиками и необходимая педагогам и подросткам в ходе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 программы.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составляется с учетом требований ГОСТ к оформлению  библиографических ссылок (следует обращать внимание на то, что требования к  оформлению списка литературы время от времени изменяются). На данный момент  действует ГОСТ Р 7.0.5-2008 «Система стандартов по информации, библиотечному и  издательскому делу. Библиографическая ссылка. Общие требования и правила  составления».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Google Shape;597;p50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98" name="Google Shape;59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5891" y="6414881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1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1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1"/>
          <p:cNvSpPr txBox="1"/>
          <p:nvPr/>
        </p:nvSpPr>
        <p:spPr>
          <a:xfrm>
            <a:off x="9103106" y="6308202"/>
            <a:ext cx="213360" cy="2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51"/>
          <p:cNvSpPr txBox="1"/>
          <p:nvPr/>
        </p:nvSpPr>
        <p:spPr>
          <a:xfrm>
            <a:off x="2945129" y="72562"/>
            <a:ext cx="5357495" cy="478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400">
            <a:spAutoFit/>
          </a:bodyPr>
          <a:lstStyle/>
          <a:p>
            <a:pPr indent="0" lvl="0" marL="0" marR="266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b="1" i="1" lang="ru-RU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b="1" i="1" lang="ru-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Google Shape;607;p51"/>
          <p:cNvSpPr/>
          <p:nvPr/>
        </p:nvSpPr>
        <p:spPr>
          <a:xfrm>
            <a:off x="2071329" y="1600200"/>
            <a:ext cx="684475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Тематика смен:</a:t>
            </a:r>
            <a:endParaRPr/>
          </a:p>
          <a:p>
            <a:pPr indent="-685800" lvl="0" marL="685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alibri"/>
              <a:buChar char="-"/>
            </a:pPr>
            <a:r>
              <a:rPr b="1" i="0" lang="ru-RU" sz="4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военно-патриотическая</a:t>
            </a:r>
            <a:endParaRPr/>
          </a:p>
          <a:p>
            <a:pPr indent="-685800" lvl="0" marL="685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alibri"/>
              <a:buChar char="-"/>
            </a:pPr>
            <a:r>
              <a:rPr b="1" i="0" lang="ru-RU" sz="4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театральная</a:t>
            </a:r>
            <a:endParaRPr/>
          </a:p>
          <a:p>
            <a:pPr indent="-685800" lvl="0" marL="685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alibri"/>
              <a:buChar char="-"/>
            </a:pPr>
            <a:r>
              <a:rPr b="1" i="0" lang="ru-RU" sz="4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краеведческая</a:t>
            </a:r>
            <a:endParaRPr/>
          </a:p>
        </p:txBody>
      </p:sp>
      <p:pic>
        <p:nvPicPr>
          <p:cNvPr id="608" name="Google Shape;60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8483" y="6146644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2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52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52"/>
          <p:cNvSpPr txBox="1"/>
          <p:nvPr/>
        </p:nvSpPr>
        <p:spPr>
          <a:xfrm>
            <a:off x="9103106" y="6308202"/>
            <a:ext cx="213360" cy="2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2"/>
          <p:cNvSpPr txBox="1"/>
          <p:nvPr/>
        </p:nvSpPr>
        <p:spPr>
          <a:xfrm>
            <a:off x="2945129" y="72562"/>
            <a:ext cx="5357495" cy="478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400">
            <a:spAutoFit/>
          </a:bodyPr>
          <a:lstStyle/>
          <a:p>
            <a:pPr indent="0" lvl="0" marL="0" marR="266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7" name="Google Shape;61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682736"/>
            <a:ext cx="4724400" cy="61373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18" name="Google Shape;618;p52"/>
          <p:cNvSpPr txBox="1"/>
          <p:nvPr/>
        </p:nvSpPr>
        <p:spPr>
          <a:xfrm>
            <a:off x="8388196" y="5661871"/>
            <a:ext cx="12479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См. текст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полностью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3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3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53"/>
          <p:cNvSpPr txBox="1"/>
          <p:nvPr>
            <p:ph type="title"/>
          </p:nvPr>
        </p:nvSpPr>
        <p:spPr>
          <a:xfrm>
            <a:off x="4043298" y="594436"/>
            <a:ext cx="332422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latin typeface="Arial"/>
                <a:ea typeface="Arial"/>
                <a:cs typeface="Arial"/>
                <a:sym typeface="Arial"/>
              </a:rPr>
              <a:t>Сборник лучших программ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3"/>
          <p:cNvSpPr/>
          <p:nvPr/>
        </p:nvSpPr>
        <p:spPr>
          <a:xfrm>
            <a:off x="1815083" y="1091183"/>
            <a:ext cx="3643884" cy="51023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6048755" y="1178052"/>
            <a:ext cx="3282696" cy="49286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53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29" name="Google Shape;629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4200" y="45339"/>
            <a:ext cx="5492972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5461" y="6355382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4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4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4"/>
          <p:cNvSpPr txBox="1"/>
          <p:nvPr/>
        </p:nvSpPr>
        <p:spPr>
          <a:xfrm>
            <a:off x="4905247" y="125984"/>
            <a:ext cx="11626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54"/>
          <p:cNvSpPr txBox="1"/>
          <p:nvPr>
            <p:ph type="title"/>
          </p:nvPr>
        </p:nvSpPr>
        <p:spPr>
          <a:xfrm>
            <a:off x="4177410" y="328675"/>
            <a:ext cx="305625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latin typeface="Times New Roman"/>
                <a:ea typeface="Times New Roman"/>
                <a:cs typeface="Times New Roman"/>
                <a:sym typeface="Times New Roman"/>
              </a:rPr>
              <a:t>Сборник лучших программ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Google Shape;639;p54"/>
          <p:cNvSpPr/>
          <p:nvPr/>
        </p:nvSpPr>
        <p:spPr>
          <a:xfrm>
            <a:off x="1712976" y="905255"/>
            <a:ext cx="3512820" cy="52014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4"/>
          <p:cNvSpPr/>
          <p:nvPr/>
        </p:nvSpPr>
        <p:spPr>
          <a:xfrm>
            <a:off x="5705855" y="909827"/>
            <a:ext cx="3607307" cy="51968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4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42" name="Google Shape;642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9052" y="6338599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5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55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55"/>
          <p:cNvSpPr/>
          <p:nvPr/>
        </p:nvSpPr>
        <p:spPr>
          <a:xfrm>
            <a:off x="1563624" y="1607819"/>
            <a:ext cx="8136635" cy="44241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55"/>
          <p:cNvSpPr txBox="1"/>
          <p:nvPr/>
        </p:nvSpPr>
        <p:spPr>
          <a:xfrm>
            <a:off x="3953002" y="908430"/>
            <a:ext cx="2660650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http://lager.imbp-rudn.ru/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55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1"/>
          <p:cNvSpPr txBox="1"/>
          <p:nvPr/>
        </p:nvSpPr>
        <p:spPr>
          <a:xfrm>
            <a:off x="1656969" y="759713"/>
            <a:ext cx="8060055" cy="4293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139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29.12.2013г. № 273-ФЗ «Об образовании в РФ»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Глава 1 статья 31. </a:t>
            </a:r>
            <a:r>
              <a:rPr i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Организации, осуществляющие обучение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К	организациям,	осуществляющим	обучение,	относятся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&lt;…&gt; </a:t>
            </a:r>
            <a:r>
              <a:rPr b="1" i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организации, осуществляющие лечение,  оздоровление и (или) отдых.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Организации, осуществляющие лечение, оздоровление и  (или) отдых &lt;…&gt;вправе осуществлять образовательную  деятельность по основным и </a:t>
            </a:r>
            <a:r>
              <a:rPr b="1" lang="ru-RU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дополнительным  общеобразовательным	программам,	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основным  программам профессионального обучения.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9184385" y="6295502"/>
            <a:ext cx="15684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3064891" y="93168"/>
            <a:ext cx="535749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0" marR="47751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1771" y="6295502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6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56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56"/>
          <p:cNvSpPr/>
          <p:nvPr/>
        </p:nvSpPr>
        <p:spPr>
          <a:xfrm>
            <a:off x="1639823" y="917447"/>
            <a:ext cx="4320540" cy="35996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56"/>
          <p:cNvSpPr/>
          <p:nvPr/>
        </p:nvSpPr>
        <p:spPr>
          <a:xfrm>
            <a:off x="3874008" y="3834384"/>
            <a:ext cx="5756147" cy="24109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56"/>
          <p:cNvSpPr txBox="1"/>
          <p:nvPr/>
        </p:nvSpPr>
        <p:spPr>
          <a:xfrm>
            <a:off x="2677160" y="84789"/>
            <a:ext cx="5910580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325">
            <a:spAutoFit/>
          </a:bodyPr>
          <a:lstStyle/>
          <a:p>
            <a:pPr indent="0" lvl="0" marL="0" marR="28384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88265" marR="0" rtl="0" algn="ctr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None/>
            </a:pPr>
            <a:r>
              <a:rPr i="1" lang="ru-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http://center-prof38.ru/letniy-otdyh-i-ozdorovlenie-detey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56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7"/>
          <p:cNvSpPr txBox="1"/>
          <p:nvPr/>
        </p:nvSpPr>
        <p:spPr>
          <a:xfrm>
            <a:off x="4905247" y="51307"/>
            <a:ext cx="116268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57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57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57"/>
          <p:cNvSpPr txBox="1"/>
          <p:nvPr>
            <p:ph type="title"/>
          </p:nvPr>
        </p:nvSpPr>
        <p:spPr>
          <a:xfrm>
            <a:off x="501396" y="827023"/>
            <a:ext cx="8903207" cy="2220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967104" lvl="0" marL="233934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БЛАГОДАРИМ ЗА  ВНИМАНИЕ!</a:t>
            </a:r>
            <a:endParaRPr/>
          </a:p>
        </p:txBody>
      </p:sp>
      <p:sp>
        <p:nvSpPr>
          <p:cNvPr id="670" name="Google Shape;670;p57"/>
          <p:cNvSpPr/>
          <p:nvPr/>
        </p:nvSpPr>
        <p:spPr>
          <a:xfrm>
            <a:off x="2503932" y="2552698"/>
            <a:ext cx="6330696" cy="42230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57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 txBox="1"/>
          <p:nvPr/>
        </p:nvSpPr>
        <p:spPr>
          <a:xfrm>
            <a:off x="1694179" y="603617"/>
            <a:ext cx="7534909" cy="864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2225">
            <a:spAutoFit/>
          </a:bodyPr>
          <a:lstStyle/>
          <a:p>
            <a:pPr indent="0" lvl="0" marL="111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29.12.2017г. № 273-ФЗ «Об образовании в РФ»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75. Дополнительное образование детей и взрослых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9184385" y="6295502"/>
            <a:ext cx="15684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8679942" y="1732914"/>
            <a:ext cx="1001394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	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4179" y="1443354"/>
            <a:ext cx="6896734" cy="8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Дополнительное образование детей и взрослых направлено на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1327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	и	развитие	творческих	способностей  взрослых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2"/>
          <p:cNvSpPr txBox="1"/>
          <p:nvPr/>
        </p:nvSpPr>
        <p:spPr>
          <a:xfrm>
            <a:off x="1694179" y="2601848"/>
            <a:ext cx="7311390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удовлетворение	их	индивидуальных	потребностей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2"/>
          <p:cNvSpPr txBox="1"/>
          <p:nvPr/>
        </p:nvSpPr>
        <p:spPr>
          <a:xfrm>
            <a:off x="9525761" y="2601848"/>
            <a:ext cx="15557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1694179" y="2891408"/>
            <a:ext cx="7989570" cy="3500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интеллектуальном, нравственном и физическом совершенствовании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Times New Roman"/>
              <a:buChar char="-"/>
            </a:pP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культуры здорового и безопасного образа жизни,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укрепление здоровья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55600" marR="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Times New Roman"/>
              <a:buChar char="-"/>
            </a:pPr>
            <a:r>
              <a:rPr b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также на организацию их свободного времени.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Дополнительное образование детей обеспечивает их адаптацию к жизни в  обществе, профессиональную ориентацию, а также выявление и поддержку  детей, проявивших выдающиеся способности.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Дополнительные общеобразовательные программы для детей должны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учитывать возрастные и индивидуальные особенности детей.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2"/>
          <p:cNvSpPr txBox="1"/>
          <p:nvPr/>
        </p:nvSpPr>
        <p:spPr>
          <a:xfrm>
            <a:off x="3064891" y="93168"/>
            <a:ext cx="535749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0" marR="47751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8432" y="6488747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654301" y="2006345"/>
            <a:ext cx="2994660" cy="375285"/>
          </a:xfrm>
          <a:custGeom>
            <a:rect b="b" l="l" r="r" t="t"/>
            <a:pathLst>
              <a:path extrusionOk="0" h="375285" w="2994660">
                <a:moveTo>
                  <a:pt x="2957195" y="0"/>
                </a:moveTo>
                <a:lnTo>
                  <a:pt x="37465" y="0"/>
                </a:lnTo>
                <a:lnTo>
                  <a:pt x="22877" y="2942"/>
                </a:lnTo>
                <a:lnTo>
                  <a:pt x="10969" y="10969"/>
                </a:lnTo>
                <a:lnTo>
                  <a:pt x="2942" y="22877"/>
                </a:lnTo>
                <a:lnTo>
                  <a:pt x="0" y="37464"/>
                </a:lnTo>
                <a:lnTo>
                  <a:pt x="0" y="337438"/>
                </a:lnTo>
                <a:lnTo>
                  <a:pt x="2942" y="352026"/>
                </a:lnTo>
                <a:lnTo>
                  <a:pt x="10969" y="363934"/>
                </a:lnTo>
                <a:lnTo>
                  <a:pt x="22877" y="371961"/>
                </a:lnTo>
                <a:lnTo>
                  <a:pt x="37465" y="374903"/>
                </a:lnTo>
                <a:lnTo>
                  <a:pt x="2957195" y="374903"/>
                </a:lnTo>
                <a:lnTo>
                  <a:pt x="2971782" y="371961"/>
                </a:lnTo>
                <a:lnTo>
                  <a:pt x="2983690" y="363934"/>
                </a:lnTo>
                <a:lnTo>
                  <a:pt x="2991717" y="352026"/>
                </a:lnTo>
                <a:lnTo>
                  <a:pt x="2994660" y="337438"/>
                </a:lnTo>
                <a:lnTo>
                  <a:pt x="2994660" y="37464"/>
                </a:lnTo>
                <a:lnTo>
                  <a:pt x="2991717" y="22877"/>
                </a:lnTo>
                <a:lnTo>
                  <a:pt x="2983690" y="10969"/>
                </a:lnTo>
                <a:lnTo>
                  <a:pt x="2971782" y="2942"/>
                </a:lnTo>
                <a:lnTo>
                  <a:pt x="295719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1654301" y="2006345"/>
            <a:ext cx="2994660" cy="375285"/>
          </a:xfrm>
          <a:custGeom>
            <a:rect b="b" l="l" r="r" t="t"/>
            <a:pathLst>
              <a:path extrusionOk="0" h="375285" w="2994660">
                <a:moveTo>
                  <a:pt x="0" y="37464"/>
                </a:moveTo>
                <a:lnTo>
                  <a:pt x="2942" y="22877"/>
                </a:lnTo>
                <a:lnTo>
                  <a:pt x="10969" y="10969"/>
                </a:lnTo>
                <a:lnTo>
                  <a:pt x="22877" y="2942"/>
                </a:lnTo>
                <a:lnTo>
                  <a:pt x="37465" y="0"/>
                </a:lnTo>
                <a:lnTo>
                  <a:pt x="2957195" y="0"/>
                </a:lnTo>
                <a:lnTo>
                  <a:pt x="2971782" y="2942"/>
                </a:lnTo>
                <a:lnTo>
                  <a:pt x="2983690" y="10969"/>
                </a:lnTo>
                <a:lnTo>
                  <a:pt x="2991717" y="22877"/>
                </a:lnTo>
                <a:lnTo>
                  <a:pt x="2994660" y="37464"/>
                </a:lnTo>
                <a:lnTo>
                  <a:pt x="2994660" y="337438"/>
                </a:lnTo>
                <a:lnTo>
                  <a:pt x="2991717" y="352026"/>
                </a:lnTo>
                <a:lnTo>
                  <a:pt x="2983690" y="363934"/>
                </a:lnTo>
                <a:lnTo>
                  <a:pt x="2971782" y="371961"/>
                </a:lnTo>
                <a:lnTo>
                  <a:pt x="2957195" y="374903"/>
                </a:lnTo>
                <a:lnTo>
                  <a:pt x="37465" y="374903"/>
                </a:lnTo>
                <a:lnTo>
                  <a:pt x="22877" y="371961"/>
                </a:lnTo>
                <a:lnTo>
                  <a:pt x="10969" y="363934"/>
                </a:lnTo>
                <a:lnTo>
                  <a:pt x="2942" y="352026"/>
                </a:lnTo>
                <a:lnTo>
                  <a:pt x="0" y="337438"/>
                </a:lnTo>
                <a:lnTo>
                  <a:pt x="0" y="37464"/>
                </a:lnTo>
                <a:close/>
              </a:path>
            </a:pathLst>
          </a:custGeom>
          <a:noFill/>
          <a:ln cap="flat" cmpd="sng" w="259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2353436" y="2057145"/>
            <a:ext cx="159385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Общеразвивающие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1953005" y="2381250"/>
            <a:ext cx="299720" cy="1123950"/>
          </a:xfrm>
          <a:custGeom>
            <a:rect b="b" l="l" r="r" t="t"/>
            <a:pathLst>
              <a:path extrusionOk="0" h="1123950" w="299719">
                <a:moveTo>
                  <a:pt x="0" y="0"/>
                </a:moveTo>
                <a:lnTo>
                  <a:pt x="0" y="1123441"/>
                </a:lnTo>
                <a:lnTo>
                  <a:pt x="299593" y="1123441"/>
                </a:lnTo>
              </a:path>
            </a:pathLst>
          </a:custGeom>
          <a:noFill/>
          <a:ln cap="flat" cmpd="sng" w="25900">
            <a:solidFill>
              <a:srgbClr val="93B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2253233" y="2756154"/>
            <a:ext cx="2395855" cy="1498600"/>
          </a:xfrm>
          <a:custGeom>
            <a:rect b="b" l="l" r="r" t="t"/>
            <a:pathLst>
              <a:path extrusionOk="0" h="1498600" w="2395854">
                <a:moveTo>
                  <a:pt x="2245868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1348232"/>
                </a:lnTo>
                <a:lnTo>
                  <a:pt x="7636" y="1395614"/>
                </a:lnTo>
                <a:lnTo>
                  <a:pt x="28903" y="1436754"/>
                </a:lnTo>
                <a:lnTo>
                  <a:pt x="61337" y="1469188"/>
                </a:lnTo>
                <a:lnTo>
                  <a:pt x="102477" y="1490455"/>
                </a:lnTo>
                <a:lnTo>
                  <a:pt x="149860" y="1498092"/>
                </a:lnTo>
                <a:lnTo>
                  <a:pt x="2245868" y="1498092"/>
                </a:lnTo>
                <a:lnTo>
                  <a:pt x="2293250" y="1490455"/>
                </a:lnTo>
                <a:lnTo>
                  <a:pt x="2334390" y="1469188"/>
                </a:lnTo>
                <a:lnTo>
                  <a:pt x="2366824" y="1436754"/>
                </a:lnTo>
                <a:lnTo>
                  <a:pt x="2388091" y="1395614"/>
                </a:lnTo>
                <a:lnTo>
                  <a:pt x="2395728" y="1348232"/>
                </a:lnTo>
                <a:lnTo>
                  <a:pt x="2395728" y="149860"/>
                </a:lnTo>
                <a:lnTo>
                  <a:pt x="2388091" y="102477"/>
                </a:lnTo>
                <a:lnTo>
                  <a:pt x="2366824" y="61337"/>
                </a:lnTo>
                <a:lnTo>
                  <a:pt x="2334390" y="28903"/>
                </a:lnTo>
                <a:lnTo>
                  <a:pt x="2293250" y="7636"/>
                </a:lnTo>
                <a:lnTo>
                  <a:pt x="2245868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2253233" y="2756154"/>
            <a:ext cx="2395855" cy="1498600"/>
          </a:xfrm>
          <a:custGeom>
            <a:rect b="b" l="l" r="r" t="t"/>
            <a:pathLst>
              <a:path extrusionOk="0" h="1498600" w="2395854">
                <a:moveTo>
                  <a:pt x="0" y="149860"/>
                </a:moveTo>
                <a:lnTo>
                  <a:pt x="7636" y="102477"/>
                </a:lnTo>
                <a:lnTo>
                  <a:pt x="28903" y="61337"/>
                </a:lnTo>
                <a:lnTo>
                  <a:pt x="61337" y="28903"/>
                </a:lnTo>
                <a:lnTo>
                  <a:pt x="102477" y="7636"/>
                </a:lnTo>
                <a:lnTo>
                  <a:pt x="149860" y="0"/>
                </a:lnTo>
                <a:lnTo>
                  <a:pt x="2245868" y="0"/>
                </a:lnTo>
                <a:lnTo>
                  <a:pt x="2293250" y="7636"/>
                </a:lnTo>
                <a:lnTo>
                  <a:pt x="2334390" y="28903"/>
                </a:lnTo>
                <a:lnTo>
                  <a:pt x="2366824" y="61337"/>
                </a:lnTo>
                <a:lnTo>
                  <a:pt x="2388091" y="102477"/>
                </a:lnTo>
                <a:lnTo>
                  <a:pt x="2395728" y="149860"/>
                </a:lnTo>
                <a:lnTo>
                  <a:pt x="2395728" y="1348232"/>
                </a:lnTo>
                <a:lnTo>
                  <a:pt x="2388091" y="1395614"/>
                </a:lnTo>
                <a:lnTo>
                  <a:pt x="2366824" y="1436754"/>
                </a:lnTo>
                <a:lnTo>
                  <a:pt x="2334390" y="1469188"/>
                </a:lnTo>
                <a:lnTo>
                  <a:pt x="2293250" y="1490455"/>
                </a:lnTo>
                <a:lnTo>
                  <a:pt x="2245868" y="1498092"/>
                </a:lnTo>
                <a:lnTo>
                  <a:pt x="149860" y="1498092"/>
                </a:lnTo>
                <a:lnTo>
                  <a:pt x="102477" y="1490455"/>
                </a:lnTo>
                <a:lnTo>
                  <a:pt x="61337" y="1469188"/>
                </a:lnTo>
                <a:lnTo>
                  <a:pt x="28903" y="1436754"/>
                </a:lnTo>
                <a:lnTo>
                  <a:pt x="7636" y="1395614"/>
                </a:lnTo>
                <a:lnTo>
                  <a:pt x="0" y="1348232"/>
                </a:lnTo>
                <a:lnTo>
                  <a:pt x="0" y="149860"/>
                </a:lnTo>
                <a:close/>
              </a:path>
            </a:pathLst>
          </a:custGeom>
          <a:noFill/>
          <a:ln cap="flat" cmpd="sng" w="25900">
            <a:solidFill>
              <a:srgbClr val="33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2397379" y="3276345"/>
            <a:ext cx="2105025" cy="422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-315594" lvl="0" marL="327660" marR="5080" rtl="0" algn="l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Реализуются как для детей,  так и для взрослых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1953005" y="2381250"/>
            <a:ext cx="236220" cy="3025775"/>
          </a:xfrm>
          <a:custGeom>
            <a:rect b="b" l="l" r="r" t="t"/>
            <a:pathLst>
              <a:path extrusionOk="0" h="3025775" w="236219">
                <a:moveTo>
                  <a:pt x="0" y="0"/>
                </a:moveTo>
                <a:lnTo>
                  <a:pt x="0" y="3025775"/>
                </a:lnTo>
                <a:lnTo>
                  <a:pt x="235966" y="3025775"/>
                </a:lnTo>
              </a:path>
            </a:pathLst>
          </a:custGeom>
          <a:noFill/>
          <a:ln cap="flat" cmpd="sng" w="25900">
            <a:solidFill>
              <a:srgbClr val="93B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2189226" y="4658105"/>
            <a:ext cx="3305810" cy="1498600"/>
          </a:xfrm>
          <a:custGeom>
            <a:rect b="b" l="l" r="r" t="t"/>
            <a:pathLst>
              <a:path extrusionOk="0" h="1498600" w="3305810">
                <a:moveTo>
                  <a:pt x="3155696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1348282"/>
                </a:lnTo>
                <a:lnTo>
                  <a:pt x="7636" y="1395635"/>
                </a:lnTo>
                <a:lnTo>
                  <a:pt x="28903" y="1436759"/>
                </a:lnTo>
                <a:lnTo>
                  <a:pt x="61337" y="1469188"/>
                </a:lnTo>
                <a:lnTo>
                  <a:pt x="102477" y="1490454"/>
                </a:lnTo>
                <a:lnTo>
                  <a:pt x="149860" y="1498092"/>
                </a:lnTo>
                <a:lnTo>
                  <a:pt x="3155696" y="1498092"/>
                </a:lnTo>
                <a:lnTo>
                  <a:pt x="3203078" y="1490454"/>
                </a:lnTo>
                <a:lnTo>
                  <a:pt x="3244218" y="1469188"/>
                </a:lnTo>
                <a:lnTo>
                  <a:pt x="3276652" y="1436759"/>
                </a:lnTo>
                <a:lnTo>
                  <a:pt x="3297919" y="1395635"/>
                </a:lnTo>
                <a:lnTo>
                  <a:pt x="3305556" y="1348282"/>
                </a:lnTo>
                <a:lnTo>
                  <a:pt x="3305556" y="149860"/>
                </a:lnTo>
                <a:lnTo>
                  <a:pt x="3297919" y="102477"/>
                </a:lnTo>
                <a:lnTo>
                  <a:pt x="3276652" y="61337"/>
                </a:lnTo>
                <a:lnTo>
                  <a:pt x="3244218" y="28903"/>
                </a:lnTo>
                <a:lnTo>
                  <a:pt x="3203078" y="7636"/>
                </a:lnTo>
                <a:lnTo>
                  <a:pt x="3155696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2189226" y="4658105"/>
            <a:ext cx="3305810" cy="1498600"/>
          </a:xfrm>
          <a:custGeom>
            <a:rect b="b" l="l" r="r" t="t"/>
            <a:pathLst>
              <a:path extrusionOk="0" h="1498600" w="3305810">
                <a:moveTo>
                  <a:pt x="0" y="149860"/>
                </a:moveTo>
                <a:lnTo>
                  <a:pt x="7636" y="102477"/>
                </a:lnTo>
                <a:lnTo>
                  <a:pt x="28903" y="61337"/>
                </a:lnTo>
                <a:lnTo>
                  <a:pt x="61337" y="28903"/>
                </a:lnTo>
                <a:lnTo>
                  <a:pt x="102477" y="7636"/>
                </a:lnTo>
                <a:lnTo>
                  <a:pt x="149860" y="0"/>
                </a:lnTo>
                <a:lnTo>
                  <a:pt x="3155696" y="0"/>
                </a:lnTo>
                <a:lnTo>
                  <a:pt x="3203078" y="7636"/>
                </a:lnTo>
                <a:lnTo>
                  <a:pt x="3244218" y="28903"/>
                </a:lnTo>
                <a:lnTo>
                  <a:pt x="3276652" y="61337"/>
                </a:lnTo>
                <a:lnTo>
                  <a:pt x="3297919" y="102477"/>
                </a:lnTo>
                <a:lnTo>
                  <a:pt x="3305556" y="149860"/>
                </a:lnTo>
                <a:lnTo>
                  <a:pt x="3305556" y="1348282"/>
                </a:lnTo>
                <a:lnTo>
                  <a:pt x="3297919" y="1395635"/>
                </a:lnTo>
                <a:lnTo>
                  <a:pt x="3276652" y="1436759"/>
                </a:lnTo>
                <a:lnTo>
                  <a:pt x="3244218" y="1469188"/>
                </a:lnTo>
                <a:lnTo>
                  <a:pt x="3203078" y="1490454"/>
                </a:lnTo>
                <a:lnTo>
                  <a:pt x="3155696" y="1498092"/>
                </a:lnTo>
                <a:lnTo>
                  <a:pt x="149860" y="1498092"/>
                </a:lnTo>
                <a:lnTo>
                  <a:pt x="102477" y="1490454"/>
                </a:lnTo>
                <a:lnTo>
                  <a:pt x="61337" y="1469188"/>
                </a:lnTo>
                <a:lnTo>
                  <a:pt x="28903" y="1436759"/>
                </a:lnTo>
                <a:lnTo>
                  <a:pt x="7636" y="1395635"/>
                </a:lnTo>
                <a:lnTo>
                  <a:pt x="0" y="1348282"/>
                </a:lnTo>
                <a:lnTo>
                  <a:pt x="0" y="149860"/>
                </a:lnTo>
                <a:close/>
              </a:path>
            </a:pathLst>
          </a:custGeom>
          <a:noFill/>
          <a:ln cap="flat" cmpd="sng" w="25900">
            <a:solidFill>
              <a:srgbClr val="33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2639948" y="4903089"/>
            <a:ext cx="2400300" cy="60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36195" lvl="0" marL="12700" marR="5080" rtl="0" algn="just">
              <a:lnSpc>
                <a:spcPct val="86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и сроки обучения  определяются образовательной  программой и утверждаются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2601848" y="5455107"/>
            <a:ext cx="2477770" cy="424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-48895" lvl="0" marL="60960" marR="5080" rtl="0" algn="l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организацией, осуществляющей  образовательную деятельность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5676138" y="1949957"/>
            <a:ext cx="2996565" cy="487680"/>
          </a:xfrm>
          <a:custGeom>
            <a:rect b="b" l="l" r="r" t="t"/>
            <a:pathLst>
              <a:path extrusionOk="0" h="487680" w="2996565">
                <a:moveTo>
                  <a:pt x="2947416" y="0"/>
                </a:moveTo>
                <a:lnTo>
                  <a:pt x="48767" y="0"/>
                </a:lnTo>
                <a:lnTo>
                  <a:pt x="29789" y="3833"/>
                </a:lnTo>
                <a:lnTo>
                  <a:pt x="14287" y="14287"/>
                </a:lnTo>
                <a:lnTo>
                  <a:pt x="3833" y="29789"/>
                </a:lnTo>
                <a:lnTo>
                  <a:pt x="0" y="48767"/>
                </a:lnTo>
                <a:lnTo>
                  <a:pt x="0" y="438912"/>
                </a:lnTo>
                <a:lnTo>
                  <a:pt x="3833" y="457890"/>
                </a:lnTo>
                <a:lnTo>
                  <a:pt x="14287" y="473392"/>
                </a:lnTo>
                <a:lnTo>
                  <a:pt x="29789" y="483846"/>
                </a:lnTo>
                <a:lnTo>
                  <a:pt x="48767" y="487679"/>
                </a:lnTo>
                <a:lnTo>
                  <a:pt x="2947416" y="487679"/>
                </a:lnTo>
                <a:lnTo>
                  <a:pt x="2966394" y="483846"/>
                </a:lnTo>
                <a:lnTo>
                  <a:pt x="2981896" y="473392"/>
                </a:lnTo>
                <a:lnTo>
                  <a:pt x="2992350" y="457890"/>
                </a:lnTo>
                <a:lnTo>
                  <a:pt x="2996184" y="438912"/>
                </a:lnTo>
                <a:lnTo>
                  <a:pt x="2996184" y="48767"/>
                </a:lnTo>
                <a:lnTo>
                  <a:pt x="2992350" y="29789"/>
                </a:lnTo>
                <a:lnTo>
                  <a:pt x="2981896" y="14287"/>
                </a:lnTo>
                <a:lnTo>
                  <a:pt x="2966394" y="3833"/>
                </a:lnTo>
                <a:lnTo>
                  <a:pt x="294741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5676138" y="1949957"/>
            <a:ext cx="2996565" cy="487680"/>
          </a:xfrm>
          <a:custGeom>
            <a:rect b="b" l="l" r="r" t="t"/>
            <a:pathLst>
              <a:path extrusionOk="0" h="487680" w="2996565">
                <a:moveTo>
                  <a:pt x="0" y="48767"/>
                </a:moveTo>
                <a:lnTo>
                  <a:pt x="3833" y="29789"/>
                </a:lnTo>
                <a:lnTo>
                  <a:pt x="14287" y="14287"/>
                </a:lnTo>
                <a:lnTo>
                  <a:pt x="29789" y="3833"/>
                </a:lnTo>
                <a:lnTo>
                  <a:pt x="48767" y="0"/>
                </a:lnTo>
                <a:lnTo>
                  <a:pt x="2947416" y="0"/>
                </a:lnTo>
                <a:lnTo>
                  <a:pt x="2966394" y="3833"/>
                </a:lnTo>
                <a:lnTo>
                  <a:pt x="2981896" y="14287"/>
                </a:lnTo>
                <a:lnTo>
                  <a:pt x="2992350" y="29789"/>
                </a:lnTo>
                <a:lnTo>
                  <a:pt x="2996184" y="48767"/>
                </a:lnTo>
                <a:lnTo>
                  <a:pt x="2996184" y="438912"/>
                </a:lnTo>
                <a:lnTo>
                  <a:pt x="2992350" y="457890"/>
                </a:lnTo>
                <a:lnTo>
                  <a:pt x="2981896" y="473392"/>
                </a:lnTo>
                <a:lnTo>
                  <a:pt x="2966394" y="483846"/>
                </a:lnTo>
                <a:lnTo>
                  <a:pt x="2947416" y="487679"/>
                </a:lnTo>
                <a:lnTo>
                  <a:pt x="48767" y="487679"/>
                </a:lnTo>
                <a:lnTo>
                  <a:pt x="29789" y="483846"/>
                </a:lnTo>
                <a:lnTo>
                  <a:pt x="14287" y="473392"/>
                </a:lnTo>
                <a:lnTo>
                  <a:pt x="3833" y="457890"/>
                </a:lnTo>
                <a:lnTo>
                  <a:pt x="0" y="438912"/>
                </a:lnTo>
                <a:lnTo>
                  <a:pt x="0" y="48767"/>
                </a:lnTo>
                <a:close/>
              </a:path>
            </a:pathLst>
          </a:custGeom>
          <a:noFill/>
          <a:ln cap="flat" cmpd="sng" w="259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6183884" y="2057145"/>
            <a:ext cx="198183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Предпрофессиональные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5976365" y="2437638"/>
            <a:ext cx="331470" cy="1179830"/>
          </a:xfrm>
          <a:custGeom>
            <a:rect b="b" l="l" r="r" t="t"/>
            <a:pathLst>
              <a:path extrusionOk="0" h="1179829" w="331470">
                <a:moveTo>
                  <a:pt x="0" y="0"/>
                </a:moveTo>
                <a:lnTo>
                  <a:pt x="0" y="1179830"/>
                </a:lnTo>
                <a:lnTo>
                  <a:pt x="330962" y="1179830"/>
                </a:lnTo>
              </a:path>
            </a:pathLst>
          </a:custGeom>
          <a:noFill/>
          <a:ln cap="flat" cmpd="sng" w="25900">
            <a:solidFill>
              <a:srgbClr val="93B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6307073" y="2868929"/>
            <a:ext cx="2397760" cy="1498600"/>
          </a:xfrm>
          <a:custGeom>
            <a:rect b="b" l="l" r="r" t="t"/>
            <a:pathLst>
              <a:path extrusionOk="0" h="1498600" w="2397759">
                <a:moveTo>
                  <a:pt x="2247392" y="0"/>
                </a:moveTo>
                <a:lnTo>
                  <a:pt x="149860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1348232"/>
                </a:lnTo>
                <a:lnTo>
                  <a:pt x="7636" y="1395614"/>
                </a:lnTo>
                <a:lnTo>
                  <a:pt x="28903" y="1436754"/>
                </a:lnTo>
                <a:lnTo>
                  <a:pt x="61337" y="1469188"/>
                </a:lnTo>
                <a:lnTo>
                  <a:pt x="102477" y="1490455"/>
                </a:lnTo>
                <a:lnTo>
                  <a:pt x="149860" y="1498092"/>
                </a:lnTo>
                <a:lnTo>
                  <a:pt x="2247392" y="1498092"/>
                </a:lnTo>
                <a:lnTo>
                  <a:pt x="2294774" y="1490455"/>
                </a:lnTo>
                <a:lnTo>
                  <a:pt x="2335914" y="1469188"/>
                </a:lnTo>
                <a:lnTo>
                  <a:pt x="2368348" y="1436754"/>
                </a:lnTo>
                <a:lnTo>
                  <a:pt x="2389615" y="1395614"/>
                </a:lnTo>
                <a:lnTo>
                  <a:pt x="2397252" y="1348232"/>
                </a:lnTo>
                <a:lnTo>
                  <a:pt x="2397252" y="149860"/>
                </a:lnTo>
                <a:lnTo>
                  <a:pt x="2389615" y="102477"/>
                </a:lnTo>
                <a:lnTo>
                  <a:pt x="2368348" y="61337"/>
                </a:lnTo>
                <a:lnTo>
                  <a:pt x="2335914" y="28903"/>
                </a:lnTo>
                <a:lnTo>
                  <a:pt x="2294774" y="7636"/>
                </a:lnTo>
                <a:lnTo>
                  <a:pt x="2247392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6307073" y="2868929"/>
            <a:ext cx="2397760" cy="1498600"/>
          </a:xfrm>
          <a:custGeom>
            <a:rect b="b" l="l" r="r" t="t"/>
            <a:pathLst>
              <a:path extrusionOk="0" h="1498600" w="2397759">
                <a:moveTo>
                  <a:pt x="0" y="149860"/>
                </a:moveTo>
                <a:lnTo>
                  <a:pt x="7636" y="102477"/>
                </a:lnTo>
                <a:lnTo>
                  <a:pt x="28903" y="61337"/>
                </a:lnTo>
                <a:lnTo>
                  <a:pt x="61337" y="28903"/>
                </a:lnTo>
                <a:lnTo>
                  <a:pt x="102477" y="7636"/>
                </a:lnTo>
                <a:lnTo>
                  <a:pt x="149860" y="0"/>
                </a:lnTo>
                <a:lnTo>
                  <a:pt x="2247392" y="0"/>
                </a:lnTo>
                <a:lnTo>
                  <a:pt x="2294774" y="7636"/>
                </a:lnTo>
                <a:lnTo>
                  <a:pt x="2335914" y="28903"/>
                </a:lnTo>
                <a:lnTo>
                  <a:pt x="2368348" y="61337"/>
                </a:lnTo>
                <a:lnTo>
                  <a:pt x="2389615" y="102477"/>
                </a:lnTo>
                <a:lnTo>
                  <a:pt x="2397252" y="149860"/>
                </a:lnTo>
                <a:lnTo>
                  <a:pt x="2397252" y="1348232"/>
                </a:lnTo>
                <a:lnTo>
                  <a:pt x="2389615" y="1395614"/>
                </a:lnTo>
                <a:lnTo>
                  <a:pt x="2368348" y="1436754"/>
                </a:lnTo>
                <a:lnTo>
                  <a:pt x="2335914" y="1469188"/>
                </a:lnTo>
                <a:lnTo>
                  <a:pt x="2294774" y="1490455"/>
                </a:lnTo>
                <a:lnTo>
                  <a:pt x="2247392" y="1498092"/>
                </a:lnTo>
                <a:lnTo>
                  <a:pt x="149860" y="1498092"/>
                </a:lnTo>
                <a:lnTo>
                  <a:pt x="102477" y="1490455"/>
                </a:lnTo>
                <a:lnTo>
                  <a:pt x="61337" y="1469188"/>
                </a:lnTo>
                <a:lnTo>
                  <a:pt x="28903" y="1436754"/>
                </a:lnTo>
                <a:lnTo>
                  <a:pt x="7636" y="1395614"/>
                </a:lnTo>
                <a:lnTo>
                  <a:pt x="0" y="1348232"/>
                </a:lnTo>
                <a:lnTo>
                  <a:pt x="0" y="149860"/>
                </a:lnTo>
                <a:close/>
              </a:path>
            </a:pathLst>
          </a:custGeom>
          <a:noFill/>
          <a:ln cap="flat" cmpd="sng" w="25900">
            <a:solidFill>
              <a:srgbClr val="33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6626097" y="3205352"/>
            <a:ext cx="1757680" cy="791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-1270" lvl="0" marL="12700" marR="5080" rtl="0" algn="ctr">
              <a:lnSpc>
                <a:spcPct val="86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Реализуются в сфере  искусств, физической  культуры и спорта  реализуются для детей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5976365" y="2437638"/>
            <a:ext cx="331470" cy="3052445"/>
          </a:xfrm>
          <a:custGeom>
            <a:rect b="b" l="l" r="r" t="t"/>
            <a:pathLst>
              <a:path extrusionOk="0" h="3052445" w="331470">
                <a:moveTo>
                  <a:pt x="0" y="0"/>
                </a:moveTo>
                <a:lnTo>
                  <a:pt x="0" y="3052064"/>
                </a:lnTo>
                <a:lnTo>
                  <a:pt x="330962" y="3052064"/>
                </a:lnTo>
              </a:path>
            </a:pathLst>
          </a:custGeom>
          <a:noFill/>
          <a:ln cap="flat" cmpd="sng" w="25900">
            <a:solidFill>
              <a:srgbClr val="93B1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6307073" y="4741926"/>
            <a:ext cx="3482340" cy="1496695"/>
          </a:xfrm>
          <a:custGeom>
            <a:rect b="b" l="l" r="r" t="t"/>
            <a:pathLst>
              <a:path extrusionOk="0" h="1496695" w="3482340">
                <a:moveTo>
                  <a:pt x="3332733" y="0"/>
                </a:moveTo>
                <a:lnTo>
                  <a:pt x="149605" y="0"/>
                </a:lnTo>
                <a:lnTo>
                  <a:pt x="102347" y="7634"/>
                </a:lnTo>
                <a:lnTo>
                  <a:pt x="61283" y="28886"/>
                </a:lnTo>
                <a:lnTo>
                  <a:pt x="28886" y="61283"/>
                </a:lnTo>
                <a:lnTo>
                  <a:pt x="7634" y="102347"/>
                </a:lnTo>
                <a:lnTo>
                  <a:pt x="0" y="149606"/>
                </a:lnTo>
                <a:lnTo>
                  <a:pt x="0" y="1346911"/>
                </a:lnTo>
                <a:lnTo>
                  <a:pt x="7634" y="1394213"/>
                </a:lnTo>
                <a:lnTo>
                  <a:pt x="28886" y="1435295"/>
                </a:lnTo>
                <a:lnTo>
                  <a:pt x="61283" y="1467692"/>
                </a:lnTo>
                <a:lnTo>
                  <a:pt x="102347" y="1488938"/>
                </a:lnTo>
                <a:lnTo>
                  <a:pt x="149605" y="1496568"/>
                </a:lnTo>
                <a:lnTo>
                  <a:pt x="3332733" y="1496568"/>
                </a:lnTo>
                <a:lnTo>
                  <a:pt x="3379992" y="1488938"/>
                </a:lnTo>
                <a:lnTo>
                  <a:pt x="3421056" y="1467692"/>
                </a:lnTo>
                <a:lnTo>
                  <a:pt x="3453453" y="1435295"/>
                </a:lnTo>
                <a:lnTo>
                  <a:pt x="3474705" y="1394213"/>
                </a:lnTo>
                <a:lnTo>
                  <a:pt x="3482340" y="1346911"/>
                </a:lnTo>
                <a:lnTo>
                  <a:pt x="3482340" y="149606"/>
                </a:lnTo>
                <a:lnTo>
                  <a:pt x="3474705" y="102347"/>
                </a:lnTo>
                <a:lnTo>
                  <a:pt x="3453453" y="61283"/>
                </a:lnTo>
                <a:lnTo>
                  <a:pt x="3421056" y="28886"/>
                </a:lnTo>
                <a:lnTo>
                  <a:pt x="3379992" y="7634"/>
                </a:lnTo>
                <a:lnTo>
                  <a:pt x="3332733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6307073" y="4741926"/>
            <a:ext cx="3482340" cy="1496695"/>
          </a:xfrm>
          <a:custGeom>
            <a:rect b="b" l="l" r="r" t="t"/>
            <a:pathLst>
              <a:path extrusionOk="0" h="1496695" w="3482340">
                <a:moveTo>
                  <a:pt x="0" y="149606"/>
                </a:moveTo>
                <a:lnTo>
                  <a:pt x="7634" y="102347"/>
                </a:lnTo>
                <a:lnTo>
                  <a:pt x="28886" y="61283"/>
                </a:lnTo>
                <a:lnTo>
                  <a:pt x="61283" y="28886"/>
                </a:lnTo>
                <a:lnTo>
                  <a:pt x="102347" y="7634"/>
                </a:lnTo>
                <a:lnTo>
                  <a:pt x="149605" y="0"/>
                </a:lnTo>
                <a:lnTo>
                  <a:pt x="3332733" y="0"/>
                </a:lnTo>
                <a:lnTo>
                  <a:pt x="3379992" y="7634"/>
                </a:lnTo>
                <a:lnTo>
                  <a:pt x="3421056" y="28886"/>
                </a:lnTo>
                <a:lnTo>
                  <a:pt x="3453453" y="61283"/>
                </a:lnTo>
                <a:lnTo>
                  <a:pt x="3474705" y="102347"/>
                </a:lnTo>
                <a:lnTo>
                  <a:pt x="3482340" y="149606"/>
                </a:lnTo>
                <a:lnTo>
                  <a:pt x="3482340" y="1346911"/>
                </a:lnTo>
                <a:lnTo>
                  <a:pt x="3474705" y="1394213"/>
                </a:lnTo>
                <a:lnTo>
                  <a:pt x="3453453" y="1435295"/>
                </a:lnTo>
                <a:lnTo>
                  <a:pt x="3421056" y="1467692"/>
                </a:lnTo>
                <a:lnTo>
                  <a:pt x="3379992" y="1488938"/>
                </a:lnTo>
                <a:lnTo>
                  <a:pt x="3332733" y="1496568"/>
                </a:lnTo>
                <a:lnTo>
                  <a:pt x="149605" y="1496568"/>
                </a:lnTo>
                <a:lnTo>
                  <a:pt x="102347" y="1488938"/>
                </a:lnTo>
                <a:lnTo>
                  <a:pt x="61283" y="1467692"/>
                </a:lnTo>
                <a:lnTo>
                  <a:pt x="28886" y="1435295"/>
                </a:lnTo>
                <a:lnTo>
                  <a:pt x="7634" y="1394213"/>
                </a:lnTo>
                <a:lnTo>
                  <a:pt x="0" y="1346911"/>
                </a:lnTo>
                <a:lnTo>
                  <a:pt x="0" y="149606"/>
                </a:lnTo>
                <a:close/>
              </a:path>
            </a:pathLst>
          </a:custGeom>
          <a:noFill/>
          <a:ln cap="flat" cmpd="sng" w="25900">
            <a:solidFill>
              <a:srgbClr val="333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6694678" y="4801870"/>
            <a:ext cx="2707005" cy="791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-1904" lvl="0" marL="12700" marR="5080" rtl="0" algn="ctr">
              <a:lnSpc>
                <a:spcPct val="8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Определяется образовательной  программой, разработанной и  утвержденной организацией,  осуществляющей образовательную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9184385" y="6295502"/>
            <a:ext cx="15684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6731254" y="5538317"/>
            <a:ext cx="2630805" cy="607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634" lvl="0" marL="12700" marR="5080" rtl="0" algn="ctr">
              <a:lnSpc>
                <a:spcPct val="8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в соответствии с  Федеральными государственными  требованиями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1793239" y="684403"/>
            <a:ext cx="7623175" cy="788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000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29.12.2017г. № 273-ФЗ «Об образовании в РФ»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Дополнительные общеобразовательные программы (гл.1, ст. 75, п 3,5)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3064891" y="93168"/>
            <a:ext cx="535749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0" marR="47751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6624" y="6449440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1687195" y="733805"/>
            <a:ext cx="7952740" cy="395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181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29.12.2013г. № 273-ФЗ «Об образовании в РФ»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9844" marR="0" rtl="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Глава 2 Статья 13. Общие требования к реализации образовательных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98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327660" rtl="0" algn="just">
              <a:lnSpc>
                <a:spcPct val="100000"/>
              </a:lnSpc>
              <a:spcBef>
                <a:spcPts val="1395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Образовательные программы  реализуются  организацией,  осуществляющей образовательную деятельность, как самостоятельно,  </a:t>
            </a:r>
            <a:r>
              <a:rPr b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и посредством сетевых форм их реализации.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152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Использование при реализации образовательных программ методов и  средств обучения и воспитания, образовательных технологий, наносящих  вред физическому или психическому здоровью обучающихся,  запрещается.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9184385" y="6295502"/>
            <a:ext cx="15684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 txBox="1"/>
          <p:nvPr/>
        </p:nvSpPr>
        <p:spPr>
          <a:xfrm>
            <a:off x="3064891" y="93168"/>
            <a:ext cx="535749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0" marR="47751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8340" y="6211146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/>
          <p:nvPr/>
        </p:nvSpPr>
        <p:spPr>
          <a:xfrm>
            <a:off x="24383" y="24383"/>
            <a:ext cx="1426464" cy="67528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0" y="0"/>
            <a:ext cx="1423670" cy="6750050"/>
          </a:xfrm>
          <a:custGeom>
            <a:rect b="b" l="l" r="r" t="t"/>
            <a:pathLst>
              <a:path extrusionOk="0" h="6750050" w="1423670">
                <a:moveTo>
                  <a:pt x="0" y="6749796"/>
                </a:moveTo>
                <a:lnTo>
                  <a:pt x="1423416" y="6749796"/>
                </a:lnTo>
                <a:lnTo>
                  <a:pt x="1423416" y="0"/>
                </a:lnTo>
                <a:lnTo>
                  <a:pt x="0" y="0"/>
                </a:lnTo>
                <a:lnTo>
                  <a:pt x="0" y="6749796"/>
                </a:lnTo>
                <a:close/>
              </a:path>
            </a:pathLst>
          </a:custGeom>
          <a:solidFill>
            <a:srgbClr val="56D4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1462532" y="616077"/>
            <a:ext cx="8242934" cy="41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Минпросвещения России от 09.11.2018 N 196</a:t>
            </a:r>
            <a:endParaRPr/>
          </a:p>
          <a:p>
            <a:pPr indent="0" lvl="0" marL="12065" marR="5080" rtl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  <a:endParaRPr/>
          </a:p>
          <a:p>
            <a:pPr indent="0" lvl="0" marL="12065" marR="5080" rtl="0" algn="ctr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(Зарегистрировано в Минюсте России 29.11.2018 N 52831)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413384" marR="22605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организации и осуществления образовательной деятельности  по дополнительным общеобразовательным программам (далее -  Порядок) </a:t>
            </a:r>
            <a:r>
              <a:rPr b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регулирует организацию и осуществление образовательной  деятельности по дополнительным общеобразовательным  программам,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том числе особенности организации образовательной  деятельности для учащихся с ограниченными возможностями здоровья,  детей-инвалидов и инвалидов.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650" lvl="0" marL="413384" marR="227965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Настоящий Порядок </a:t>
            </a:r>
            <a:r>
              <a:rPr b="1"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 обязательным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организаций,  осуществляющих образовательную деятельность и реализующих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5"/>
          <p:cNvSpPr txBox="1"/>
          <p:nvPr>
            <p:ph idx="12" type="sldNum"/>
          </p:nvPr>
        </p:nvSpPr>
        <p:spPr>
          <a:xfrm>
            <a:off x="9077706" y="6295502"/>
            <a:ext cx="264159" cy="238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1863598" y="4691634"/>
            <a:ext cx="1945639" cy="60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общеразвивающие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3793363" y="4691634"/>
            <a:ext cx="2294890" cy="60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общеобразовательные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895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1863598" y="5271008"/>
            <a:ext cx="246570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предпрофессиональные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4654677" y="5271008"/>
            <a:ext cx="132778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программы),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6285738" y="4691634"/>
            <a:ext cx="1188720" cy="8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358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16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	также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5855589" y="5560567"/>
            <a:ext cx="1376680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организации,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7654290" y="4691634"/>
            <a:ext cx="1830705" cy="1183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1778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(дополнительные  дополнительные  индивидуальных  осуществляющие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1863598" y="5560567"/>
            <a:ext cx="3570604" cy="60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предпринимателей	(далее	-  образовательную деятельность).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3064891" y="93168"/>
            <a:ext cx="535749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0" marR="47751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Семинар-совещание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требования к разработке программ летнего отдыха и оздоровления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5251" y="6437820"/>
            <a:ext cx="1670449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