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ashm_oo@edu-penza.r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ashm_oo@edu-penz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bashm_oo@edu-penza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bashm_oo@edu-penza.r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lbashm_oo@edu-penza.ru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bashm_oo@edu-penza.ru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bashm_oo@edu-penza.ru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ashm_oo@edu-penza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ashm_oo@edu-penza.ru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56" y="170688"/>
            <a:ext cx="10905744" cy="66842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0184" y="3880104"/>
            <a:ext cx="8025384" cy="11948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3372"/>
              </a:lnSpc>
            </a:pPr>
            <a:r>
              <a:rPr lang="ru" sz="2700" b="1">
                <a:solidFill>
                  <a:srgbClr val="305593"/>
                </a:solidFill>
                <a:latin typeface="Times New Roman"/>
              </a:rPr>
              <a:t>О зонах ответственности заместителей директора Школы и возможностях делегирования прав и</a:t>
            </a:r>
          </a:p>
          <a:p>
            <a:pPr indent="0" algn="ctr">
              <a:lnSpc>
                <a:spcPts val="3372"/>
              </a:lnSpc>
            </a:pPr>
            <a:r>
              <a:rPr lang="ru" sz="2700" b="1">
                <a:solidFill>
                  <a:srgbClr val="305593"/>
                </a:solidFill>
                <a:latin typeface="Times New Roman"/>
              </a:rPr>
              <a:t>полномочий директора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" y="2734056"/>
            <a:ext cx="4209288" cy="3172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9808" y="24384"/>
            <a:ext cx="3450336" cy="143256"/>
          </a:xfrm>
          <a:prstGeom prst="rect">
            <a:avLst/>
          </a:prstGeom>
          <a:solidFill>
            <a:srgbClr val="1155C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ru" sz="950">
                <a:solidFill>
                  <a:srgbClr val="CEDDFA"/>
                </a:solidFill>
                <a:latin typeface="Franklin Gothic Book"/>
              </a:rPr>
              <a:t>Отдел образования Башмаковского района Пензенской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71432" y="36576"/>
            <a:ext cx="1319784" cy="146304"/>
          </a:xfrm>
          <a:prstGeom prst="rect">
            <a:avLst/>
          </a:prstGeom>
          <a:solidFill>
            <a:srgbClr val="1155C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en-US" sz="950">
                <a:solidFill>
                  <a:srgbClr val="CEDDFA"/>
                </a:solidFill>
                <a:latin typeface="Franklin Gothic Book"/>
                <a:hlinkClick r:id="rId3"/>
              </a:rPr>
              <a:t>bashm_oo@edu-penza.ru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8096" y="542544"/>
            <a:ext cx="10655808" cy="335280"/>
          </a:xfrm>
          <a:prstGeom prst="rect">
            <a:avLst/>
          </a:prstGeom>
          <a:solidFill>
            <a:srgbClr val="0294DA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30"/>
              </a:lnSpc>
              <a:spcAft>
                <a:spcPts val="3080"/>
              </a:spcAft>
            </a:pPr>
            <a:r>
              <a:rPr lang="ru" sz="2100" b="1">
                <a:solidFill>
                  <a:srgbClr val="FFFFFF"/>
                </a:solidFill>
                <a:latin typeface="Times New Roman"/>
              </a:rPr>
              <a:t>АЛГОРИТМ ДЕЛЕГИРОВАНИЯ ДИРЕКТОРОМ ПРАВ И ПОЛНОМОЧИИ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253769"/>
              </p:ext>
            </p:extLst>
          </p:nvPr>
        </p:nvGraphicFramePr>
        <p:xfrm>
          <a:off x="4383024" y="1377696"/>
          <a:ext cx="7479792" cy="4084320"/>
        </p:xfrm>
        <a:graphic>
          <a:graphicData uri="http://schemas.openxmlformats.org/drawingml/2006/table">
            <a:tbl>
              <a:tblPr/>
              <a:tblGrid>
                <a:gridCol w="41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9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048">
                <a:tc rowSpan="5">
                  <a:txBody>
                    <a:bodyPr/>
                    <a:lstStyle/>
                    <a:p>
                      <a:pPr indent="0">
                        <a:lnSpc>
                          <a:spcPts val="5980"/>
                        </a:lnSpc>
                        <a:spcAft>
                          <a:spcPts val="490"/>
                        </a:spcAft>
                      </a:pPr>
                      <a:r>
                        <a:rPr lang="ru" sz="4900" b="1">
                          <a:solidFill>
                            <a:srgbClr val="EC0808"/>
                          </a:solidFill>
                          <a:latin typeface="Bookman Old Style"/>
                        </a:rPr>
                        <a:t>0</a:t>
                      </a:r>
                    </a:p>
                    <a:p>
                      <a:pPr indent="0">
                        <a:lnSpc>
                          <a:spcPts val="5980"/>
                        </a:lnSpc>
                        <a:spcAft>
                          <a:spcPts val="490"/>
                        </a:spcAft>
                      </a:pPr>
                      <a:r>
                        <a:rPr lang="ru" sz="4900" b="1">
                          <a:solidFill>
                            <a:srgbClr val="EC0808"/>
                          </a:solidFill>
                          <a:latin typeface="Bookman Old Style"/>
                        </a:rPr>
                        <a:t>0</a:t>
                      </a:r>
                    </a:p>
                    <a:p>
                      <a:pPr indent="0">
                        <a:lnSpc>
                          <a:spcPts val="5980"/>
                        </a:lnSpc>
                        <a:spcAft>
                          <a:spcPts val="490"/>
                        </a:spcAft>
                      </a:pPr>
                      <a:r>
                        <a:rPr lang="ru" sz="4900" b="1">
                          <a:solidFill>
                            <a:srgbClr val="EC0808"/>
                          </a:solidFill>
                          <a:latin typeface="Bookman Old Style"/>
                        </a:rPr>
                        <a:t>0</a:t>
                      </a:r>
                    </a:p>
                    <a:p>
                      <a:pPr indent="0">
                        <a:lnSpc>
                          <a:spcPts val="5980"/>
                        </a:lnSpc>
                      </a:pPr>
                      <a:r>
                        <a:rPr lang="ru" sz="4900" b="1">
                          <a:solidFill>
                            <a:srgbClr val="EC0808"/>
                          </a:solidFill>
                          <a:latin typeface="Bookman Old Style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endParaRPr sz="3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520"/>
                        </a:lnSpc>
                      </a:pPr>
                      <a:r>
                        <a:rPr lang="ru" sz="2100" b="1">
                          <a:solidFill>
                            <a:srgbClr val="02035B"/>
                          </a:solidFill>
                          <a:latin typeface="Times New Roman"/>
                        </a:rPr>
                        <a:t>Принимает решение о делегировании части полномочий заместителям директора</a:t>
                      </a:r>
                    </a:p>
                  </a:txBody>
                  <a:tcPr marL="0" marR="0" marT="0" marB="0">
                    <a:solidFill>
                      <a:srgbClr val="DE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80">
                <a:tc vMerge="1">
                  <a:txBody>
                    <a:bodyPr/>
                    <a:lstStyle/>
                    <a:p>
                      <a:endParaRPr sz="42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4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330"/>
                        </a:lnSpc>
                      </a:pPr>
                      <a:r>
                        <a:rPr lang="ru" sz="2100" b="1" dirty="0" smtClean="0">
                          <a:solidFill>
                            <a:srgbClr val="02035B"/>
                          </a:solidFill>
                          <a:latin typeface="Times New Roman"/>
                        </a:rPr>
                        <a:t>Распределяет </a:t>
                      </a:r>
                      <a:r>
                        <a:rPr lang="ru" sz="2100" b="1" dirty="0">
                          <a:solidFill>
                            <a:srgbClr val="02035B"/>
                          </a:solidFill>
                          <a:latin typeface="Times New Roman"/>
                        </a:rPr>
                        <a:t>должностные обязанности</a:t>
                      </a:r>
                    </a:p>
                  </a:txBody>
                  <a:tcPr marL="0" marR="0" marT="0" marB="0">
                    <a:solidFill>
                      <a:srgbClr val="DE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808">
                <a:tc v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330"/>
                        </a:lnSpc>
                        <a:spcAft>
                          <a:spcPts val="560"/>
                        </a:spcAft>
                      </a:pPr>
                      <a:r>
                        <a:rPr lang="ru" sz="2100" b="1" dirty="0">
                          <a:solidFill>
                            <a:srgbClr val="02035B"/>
                          </a:solidFill>
                          <a:latin typeface="Times New Roman"/>
                        </a:rPr>
                        <a:t>Утверждает </a:t>
                      </a:r>
                      <a:r>
                        <a:rPr lang="ru" sz="2100" b="1" dirty="0" smtClean="0">
                          <a:solidFill>
                            <a:srgbClr val="02035B"/>
                          </a:solidFill>
                          <a:latin typeface="Times New Roman"/>
                        </a:rPr>
                        <a:t>должностные</a:t>
                      </a:r>
                      <a:endParaRPr lang="ru" sz="2100" b="1" dirty="0">
                        <a:solidFill>
                          <a:srgbClr val="02035B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rgbClr val="DE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 v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848">
                <a:tc vMerge="1">
                  <a:txBody>
                    <a:bodyPr/>
                    <a:lstStyle/>
                    <a:p>
                      <a:endParaRPr sz="330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endParaRPr sz="3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330"/>
                        </a:lnSpc>
                        <a:spcAft>
                          <a:spcPts val="420"/>
                        </a:spcAft>
                      </a:pPr>
                      <a:r>
                        <a:rPr lang="ru" sz="2100" b="1" dirty="0">
                          <a:solidFill>
                            <a:srgbClr val="02035B"/>
                          </a:solidFill>
                          <a:latin typeface="Times New Roman"/>
                        </a:rPr>
                        <a:t>Заключает дополнительные </a:t>
                      </a:r>
                      <a:r>
                        <a:rPr lang="ru" sz="2100" b="1" dirty="0" smtClean="0">
                          <a:solidFill>
                            <a:srgbClr val="02035B"/>
                          </a:solidFill>
                          <a:latin typeface="Times New Roman"/>
                        </a:rPr>
                        <a:t>соглашения</a:t>
                      </a:r>
                      <a:endParaRPr lang="ru" sz="2100" b="1" dirty="0">
                        <a:solidFill>
                          <a:srgbClr val="02035B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E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624">
                <a:tc>
                  <a:txBody>
                    <a:bodyPr/>
                    <a:lstStyle/>
                    <a:p>
                      <a:pPr indent="0">
                        <a:lnSpc>
                          <a:spcPts val="5980"/>
                        </a:lnSpc>
                      </a:pPr>
                      <a:r>
                        <a:rPr lang="ru" sz="4900" b="1">
                          <a:solidFill>
                            <a:srgbClr val="D62140"/>
                          </a:solidFill>
                          <a:latin typeface="Bookman Old Style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sz="3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424"/>
                        </a:lnSpc>
                      </a:pPr>
                      <a:r>
                        <a:rPr lang="ru" sz="2100" b="1" dirty="0" smtClean="0">
                          <a:solidFill>
                            <a:srgbClr val="02035B"/>
                          </a:solidFill>
                          <a:latin typeface="Times New Roman"/>
                        </a:rPr>
                        <a:t>Издает </a:t>
                      </a:r>
                      <a:r>
                        <a:rPr lang="ru" sz="2100" b="1" dirty="0">
                          <a:solidFill>
                            <a:srgbClr val="02035B"/>
                          </a:solidFill>
                          <a:latin typeface="Times New Roman"/>
                        </a:rPr>
                        <a:t>приказ о делегировании полномочий заместителя директора</a:t>
                      </a:r>
                    </a:p>
                  </a:txBody>
                  <a:tcPr marL="0" marR="0" marT="0" marB="0">
                    <a:solidFill>
                      <a:srgbClr val="DE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878056" y="6595872"/>
            <a:ext cx="216408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50"/>
              </a:lnSpc>
            </a:pPr>
            <a:r>
              <a:rPr lang="ru" sz="1600">
                <a:solidFill>
                  <a:srgbClr val="457E97"/>
                </a:solidFill>
                <a:latin typeface="Calibri"/>
              </a:rPr>
              <a:t>10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16" y="1463040"/>
            <a:ext cx="1033272" cy="1021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" y="3438144"/>
            <a:ext cx="4047744" cy="29870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0664" y="27432"/>
            <a:ext cx="3639312" cy="149352"/>
          </a:xfrm>
          <a:prstGeom prst="rect">
            <a:avLst/>
          </a:prstGeom>
          <a:solidFill>
            <a:srgbClr val="1155C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ru" sz="950">
                <a:solidFill>
                  <a:srgbClr val="CEDDFA"/>
                </a:solidFill>
                <a:latin typeface="Franklin Gothic Book"/>
              </a:rPr>
              <a:t>Отдел образования Башмаковского района Пензенской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25584" y="39624"/>
            <a:ext cx="1389888" cy="155448"/>
          </a:xfrm>
          <a:prstGeom prst="rect">
            <a:avLst/>
          </a:prstGeom>
          <a:solidFill>
            <a:srgbClr val="1155C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en-US" sz="950">
                <a:solidFill>
                  <a:srgbClr val="CEDDFA"/>
                </a:solidFill>
                <a:latin typeface="Franklin Gothic Book"/>
                <a:hlinkClick r:id="rId4"/>
              </a:rPr>
              <a:t>bashm_oo@edu-penza.ru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8928" y="548640"/>
            <a:ext cx="9582912" cy="335280"/>
          </a:xfrm>
          <a:prstGeom prst="rect">
            <a:avLst/>
          </a:prstGeom>
          <a:solidFill>
            <a:srgbClr val="0294DA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2330"/>
              </a:lnSpc>
              <a:spcAft>
                <a:spcPts val="3430"/>
              </a:spcAft>
            </a:pPr>
            <a:r>
              <a:rPr lang="ru" sz="2100" b="1">
                <a:solidFill>
                  <a:srgbClr val="FFFFFF"/>
                </a:solidFill>
                <a:latin typeface="Times New Roman"/>
              </a:rPr>
              <a:t>ОТВЕТСТВЕННОСТЬ ЧЛЕНОВ УПРАВЛЕНЧЕСКОЙ КОМАНДЫ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38728" y="1405128"/>
            <a:ext cx="8150352" cy="969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  <a:spcBef>
                <a:spcPts val="3430"/>
              </a:spcBef>
              <a:spcAft>
                <a:spcPts val="3850"/>
              </a:spcAft>
            </a:pPr>
            <a:r>
              <a:rPr lang="ru" sz="1900" b="1">
                <a:solidFill>
                  <a:srgbClr val="EC0808"/>
                </a:solidFill>
                <a:latin typeface="Times New Roman"/>
              </a:rPr>
              <a:t>ДЕЛЕГИРОВАНИЕ ПРАВ И ПОЛНОМОЧИЙ НЕ ОСВОБОЖДАЕТ ДИРЕКТОРА ОТ ОТВЕТСТВЕННОСТИ ЗА ОСЛАБЛЕНИЕ КОНТРОЛЯ ЗА РАБОТОЙ СВОИХ ЗАМЕСТИТЕЛЕЙ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5384" y="3075432"/>
            <a:ext cx="7315200" cy="34411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000"/>
              </a:lnSpc>
              <a:spcBef>
                <a:spcPts val="3850"/>
              </a:spcBef>
            </a:pPr>
            <a:r>
              <a:rPr lang="ru" sz="3100" b="1">
                <a:solidFill>
                  <a:srgbClr val="305593"/>
                </a:solidFill>
                <a:latin typeface="Times New Roman"/>
              </a:rPr>
              <a:t>Персональная ответственность заместителя директора Школы</a:t>
            </a:r>
          </a:p>
          <a:p>
            <a:pPr indent="0" algn="ctr">
              <a:lnSpc>
                <a:spcPts val="3000"/>
              </a:lnSpc>
            </a:pPr>
            <a:r>
              <a:rPr lang="ru" sz="3100">
                <a:solidFill>
                  <a:srgbClr val="305593"/>
                </a:solidFill>
                <a:latin typeface="Times New Roman"/>
              </a:rPr>
              <a:t>за неисполнение или ненадлежащее исполнение должностных обязанностей, включая обязанности по исполнению делегированных директором полномочий,</a:t>
            </a:r>
          </a:p>
          <a:p>
            <a:pPr indent="0" algn="ctr">
              <a:lnSpc>
                <a:spcPts val="3000"/>
              </a:lnSpc>
            </a:pPr>
            <a:r>
              <a:rPr lang="ru" sz="3100" b="1">
                <a:solidFill>
                  <a:srgbClr val="305593"/>
                </a:solidFill>
                <a:latin typeface="Times New Roman"/>
              </a:rPr>
              <a:t>установлена Трудовым кодексом РФ и закрепляется в трудовом договоре и его должностной инструкции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8056" y="6598920"/>
            <a:ext cx="210312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ru" sz="950">
                <a:solidFill>
                  <a:srgbClr val="0D90D0"/>
                </a:solidFill>
                <a:latin typeface="Franklin Gothic Book"/>
              </a:rPr>
              <a:t>11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" y="1438656"/>
            <a:ext cx="3355848" cy="22890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8848" y="103632"/>
            <a:ext cx="3633216" cy="140208"/>
          </a:xfrm>
          <a:prstGeom prst="rect">
            <a:avLst/>
          </a:prstGeom>
          <a:solidFill>
            <a:srgbClr val="1155C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ru" sz="950">
                <a:solidFill>
                  <a:srgbClr val="FFFFFF"/>
                </a:solidFill>
                <a:latin typeface="Franklin Gothic Book"/>
              </a:rPr>
              <a:t>|Отдел </a:t>
            </a:r>
            <a:r>
              <a:rPr lang="ru" sz="950">
                <a:solidFill>
                  <a:srgbClr val="CEDDFA"/>
                </a:solidFill>
                <a:latin typeface="Franklin Gothic Book"/>
              </a:rPr>
              <a:t>образования Башмаковского района Пензенской области!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406128" y="115824"/>
            <a:ext cx="1426464" cy="146304"/>
          </a:xfrm>
          <a:prstGeom prst="rect">
            <a:avLst/>
          </a:prstGeom>
          <a:solidFill>
            <a:srgbClr val="1155C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en-US" sz="950">
                <a:solidFill>
                  <a:srgbClr val="CEDDFA"/>
                </a:solidFill>
                <a:latin typeface="Franklin Gothic Book"/>
                <a:hlinkClick r:id="rId3"/>
              </a:rPr>
              <a:t>lbashm_oo@edu-penza.ru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70304" y="579120"/>
            <a:ext cx="8851392" cy="292608"/>
          </a:xfrm>
          <a:prstGeom prst="rect">
            <a:avLst/>
          </a:prstGeom>
          <a:solidFill>
            <a:srgbClr val="0294DA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100"/>
              </a:lnSpc>
              <a:spcAft>
                <a:spcPts val="5670"/>
              </a:spcAft>
            </a:pPr>
            <a:r>
              <a:rPr lang="ru" sz="1900" b="1">
                <a:solidFill>
                  <a:srgbClr val="FFFFFF"/>
                </a:solidFill>
                <a:latin typeface="Times New Roman"/>
              </a:rPr>
              <a:t>ЗОНЫ ОТВЕТСТВЕННОСТИ УПРАВЛЕНЧЕСКОЙ КОМАНДЫ ШКОЛЫ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92624" y="1652016"/>
            <a:ext cx="6187440" cy="1636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330"/>
              </a:lnSpc>
              <a:spcBef>
                <a:spcPts val="5670"/>
              </a:spcBef>
            </a:pPr>
            <a:r>
              <a:rPr lang="ru" sz="2100" b="1" dirty="0">
                <a:solidFill>
                  <a:srgbClr val="02035B"/>
                </a:solidFill>
                <a:latin typeface="Times New Roman"/>
              </a:rPr>
              <a:t>ДИРЕКТОР</a:t>
            </a:r>
          </a:p>
          <a:p>
            <a:pPr indent="0" algn="ctr">
              <a:lnSpc>
                <a:spcPts val="3360"/>
              </a:lnSpc>
            </a:pPr>
            <a:r>
              <a:rPr lang="ru" sz="2700" b="1" dirty="0" smtClean="0">
                <a:solidFill>
                  <a:srgbClr val="EC0808"/>
                </a:solidFill>
                <a:latin typeface="Times New Roman"/>
              </a:rPr>
              <a:t>Общее </a:t>
            </a:r>
            <a:r>
              <a:rPr lang="ru" sz="2700" b="1" dirty="0">
                <a:solidFill>
                  <a:srgbClr val="EC0808"/>
                </a:solidFill>
                <a:latin typeface="Times New Roman"/>
              </a:rPr>
              <a:t>руководство и ответственность за деятельность Школы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1752" y="4800600"/>
          <a:ext cx="11594592" cy="1621028"/>
        </p:xfrm>
        <a:graphic>
          <a:graphicData uri="http://schemas.openxmlformats.org/drawingml/2006/table">
            <a:tbl>
              <a:tblPr/>
              <a:tblGrid>
                <a:gridCol w="2846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832">
                <a:tc>
                  <a:txBody>
                    <a:bodyPr/>
                    <a:lstStyle/>
                    <a:p>
                      <a:pPr indent="0">
                        <a:lnSpc>
                          <a:spcPts val="1990"/>
                        </a:lnSpc>
                      </a:pPr>
                      <a:r>
                        <a:rPr lang="ru" sz="1800">
                          <a:solidFill>
                            <a:srgbClr val="02035B"/>
                          </a:solidFill>
                          <a:latin typeface="Times New Roman"/>
                        </a:rPr>
                        <a:t>Финансово-хозяйственная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ru" sz="1800">
                          <a:solidFill>
                            <a:srgbClr val="02035B"/>
                          </a:solidFill>
                          <a:latin typeface="Times New Roman"/>
                        </a:rPr>
                        <a:t>Реализация основных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ru" sz="1800">
                          <a:solidFill>
                            <a:srgbClr val="02035B"/>
                          </a:solidFill>
                          <a:latin typeface="Times New Roman"/>
                        </a:rPr>
                        <a:t>Реализация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1550"/>
                        </a:lnSpc>
                        <a:spcAft>
                          <a:spcPts val="910"/>
                        </a:spcAft>
                      </a:pPr>
                      <a:r>
                        <a:rPr lang="en-US" sz="1400" i="1">
                          <a:solidFill>
                            <a:srgbClr val="02035B"/>
                          </a:solidFill>
                          <a:latin typeface="Times New Roman"/>
                        </a:rPr>
                        <a:t>J</a:t>
                      </a:r>
                    </a:p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ru" sz="1800">
                          <a:solidFill>
                            <a:srgbClr val="02035B"/>
                          </a:solidFill>
                          <a:latin typeface="Times New Roman"/>
                        </a:rPr>
                        <a:t>Контроль качества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272">
                <a:tc>
                  <a:txBody>
                    <a:bodyPr/>
                    <a:lstStyle/>
                    <a:p>
                      <a:pPr marL="88900" indent="0" algn="ctr">
                        <a:lnSpc>
                          <a:spcPts val="1990"/>
                        </a:lnSpc>
                      </a:pPr>
                      <a:r>
                        <a:rPr lang="ru" sz="1800">
                          <a:solidFill>
                            <a:srgbClr val="02035B"/>
                          </a:solidFill>
                          <a:latin typeface="Times New Roman"/>
                        </a:rPr>
                        <a:t>деятельность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ts val="1990"/>
                        </a:lnSpc>
                      </a:pPr>
                      <a:r>
                        <a:rPr lang="ru" sz="1800">
                          <a:solidFill>
                            <a:srgbClr val="02035B"/>
                          </a:solidFill>
                          <a:latin typeface="Times New Roman"/>
                        </a:rPr>
                        <a:t>образовательных программ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ru" sz="1800">
                          <a:solidFill>
                            <a:srgbClr val="02035B"/>
                          </a:solidFill>
                          <a:latin typeface="Times New Roman"/>
                        </a:rPr>
                        <a:t>дополнительных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03200" indent="0" algn="ctr">
                        <a:lnSpc>
                          <a:spcPts val="1990"/>
                        </a:lnSpc>
                      </a:pPr>
                      <a:r>
                        <a:rPr lang="ru" sz="1800">
                          <a:solidFill>
                            <a:srgbClr val="02035B"/>
                          </a:solidFill>
                          <a:latin typeface="Times New Roman"/>
                        </a:rPr>
                        <a:t>образовательной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indent="0">
                        <a:lnSpc>
                          <a:spcPts val="1990"/>
                        </a:lnSpc>
                      </a:pPr>
                      <a:r>
                        <a:rPr lang="ru" sz="1800">
                          <a:solidFill>
                            <a:srgbClr val="02035B"/>
                          </a:solidFill>
                          <a:latin typeface="Times New Roman"/>
                        </a:rPr>
                        <a:t>и соблюдение требований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0" indent="0">
                        <a:lnSpc>
                          <a:spcPts val="1990"/>
                        </a:lnSpc>
                      </a:pPr>
                      <a:r>
                        <a:rPr lang="ru" sz="1800">
                          <a:solidFill>
                            <a:srgbClr val="02035B"/>
                          </a:solidFill>
                          <a:latin typeface="Times New Roman"/>
                        </a:rPr>
                        <a:t>образовательных программ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ru" sz="1800">
                          <a:solidFill>
                            <a:srgbClr val="02035B"/>
                          </a:solidFill>
                          <a:latin typeface="Times New Roman"/>
                        </a:rPr>
                        <a:t>деятельности педагогов 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ru" sz="1800">
                          <a:solidFill>
                            <a:srgbClr val="02035B"/>
                          </a:solidFill>
                          <a:latin typeface="Times New Roman"/>
                        </a:rPr>
                        <a:t>ФГОС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ru" sz="1800">
                          <a:solidFill>
                            <a:srgbClr val="02035B"/>
                          </a:solidFill>
                          <a:latin typeface="Times New Roman"/>
                        </a:rPr>
                        <a:t>и работа по воспитанию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ru" sz="1800">
                          <a:solidFill>
                            <a:srgbClr val="02035B"/>
                          </a:solidFill>
                          <a:latin typeface="Times New Roman"/>
                        </a:rPr>
                        <a:t>качества подготовки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ru" sz="1800">
                          <a:solidFill>
                            <a:srgbClr val="02035B"/>
                          </a:solidFill>
                          <a:latin typeface="Times New Roman"/>
                        </a:rPr>
                        <a:t>обучающихся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03200" indent="0" algn="ctr">
                        <a:lnSpc>
                          <a:spcPts val="1990"/>
                        </a:lnSpc>
                      </a:pPr>
                      <a:r>
                        <a:rPr lang="ru" sz="1800">
                          <a:solidFill>
                            <a:srgbClr val="02035B"/>
                          </a:solidFill>
                          <a:latin typeface="Times New Roman"/>
                        </a:rPr>
                        <a:t>обучающихся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920728" y="6595872"/>
            <a:ext cx="115824" cy="1676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ru" sz="950">
                <a:solidFill>
                  <a:srgbClr val="0D90D0"/>
                </a:solidFill>
                <a:latin typeface="Franklin Gothic Book"/>
              </a:rPr>
              <a:t>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3712" y="73152"/>
            <a:ext cx="3480816" cy="146304"/>
          </a:xfrm>
          <a:prstGeom prst="rect">
            <a:avLst/>
          </a:prstGeom>
          <a:solidFill>
            <a:srgbClr val="1155C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ru" sz="950">
                <a:solidFill>
                  <a:srgbClr val="CEDDFA"/>
                </a:solidFill>
                <a:latin typeface="Franklin Gothic Book"/>
              </a:rPr>
              <a:t>Отдел образования Башмаковского района Пензенской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02496" y="91440"/>
            <a:ext cx="1353312" cy="146304"/>
          </a:xfrm>
          <a:prstGeom prst="rect">
            <a:avLst/>
          </a:prstGeom>
          <a:solidFill>
            <a:srgbClr val="1155C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en-US" sz="950">
                <a:solidFill>
                  <a:srgbClr val="CEDDFA"/>
                </a:solidFill>
                <a:latin typeface="Franklin Gothic Book"/>
                <a:hlinkClick r:id="rId2"/>
              </a:rPr>
              <a:t>bashm_oo@edu-penza.ru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56944" y="542544"/>
            <a:ext cx="9290304" cy="396240"/>
          </a:xfrm>
          <a:prstGeom prst="rect">
            <a:avLst/>
          </a:prstGeom>
          <a:solidFill>
            <a:srgbClr val="0294DA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2990"/>
              </a:lnSpc>
            </a:pPr>
            <a:r>
              <a:rPr lang="ru" sz="2700" b="1">
                <a:solidFill>
                  <a:srgbClr val="FFFFFF"/>
                </a:solidFill>
                <a:latin typeface="Times New Roman"/>
              </a:rPr>
              <a:t>ОТВЕТСТВЕННОСТЬ И ПОЛНОМОЧИЯ ДИРЕКТОРА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5968" y="2097024"/>
            <a:ext cx="3115056" cy="682752"/>
          </a:xfrm>
          <a:prstGeom prst="rect">
            <a:avLst/>
          </a:prstGeom>
          <a:solidFill>
            <a:srgbClr val="DEEAF7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808"/>
              </a:lnSpc>
            </a:pPr>
            <a:r>
              <a:rPr lang="ru" sz="2100" b="1">
                <a:solidFill>
                  <a:srgbClr val="02035B"/>
                </a:solidFill>
                <a:latin typeface="Times New Roman"/>
              </a:rPr>
              <a:t>Часть 8 статьи 51 Закона об образовании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6032" y="1993392"/>
            <a:ext cx="658368" cy="7254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090"/>
              </a:lnSpc>
            </a:pPr>
            <a:r>
              <a:rPr lang="ru" sz="6300">
                <a:solidFill>
                  <a:srgbClr val="D62140"/>
                </a:solidFill>
                <a:latin typeface="Bookman Old Style"/>
              </a:rPr>
              <a:t>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41264" y="1652016"/>
            <a:ext cx="5620512" cy="1572768"/>
          </a:xfrm>
          <a:prstGeom prst="rect">
            <a:avLst/>
          </a:prstGeom>
          <a:solidFill>
            <a:srgbClr val="DEEAF7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520"/>
              </a:lnSpc>
            </a:pPr>
            <a:r>
              <a:rPr lang="ru" sz="1900" b="1">
                <a:solidFill>
                  <a:srgbClr val="02035B"/>
                </a:solidFill>
                <a:latin typeface="Times New Roman"/>
              </a:rPr>
              <a:t>НЕСЕТ ОТВЕТСТВЕ</a:t>
            </a:r>
            <a:r>
              <a:rPr lang="ru" sz="1900" b="1" u="sng">
                <a:solidFill>
                  <a:srgbClr val="02035B"/>
                </a:solidFill>
                <a:latin typeface="Times New Roman"/>
              </a:rPr>
              <a:t>НН</a:t>
            </a:r>
            <a:r>
              <a:rPr lang="ru" sz="1900" b="1">
                <a:solidFill>
                  <a:srgbClr val="02035B"/>
                </a:solidFill>
                <a:latin typeface="Times New Roman"/>
              </a:rPr>
              <a:t>ОСТЬ ЗА РУКОВОДСТВО ОБРАЗОВАТЕЛЬНОЙ, ВОСПИТАТЕЛЬНОЙ РАБОТОЙ И ОРГАНИЗАЦИОННО-ХОЗЯЙСТВЕННОЙ ДЕЯТЕЛЬНОСТЬЮ ШКОЛЫ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1248" y="4669536"/>
            <a:ext cx="2657856" cy="560832"/>
          </a:xfrm>
          <a:prstGeom prst="rect">
            <a:avLst/>
          </a:prstGeom>
          <a:solidFill>
            <a:srgbClr val="DEEAF7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08"/>
              </a:lnSpc>
            </a:pPr>
            <a:r>
              <a:rPr lang="ru" sz="2100" b="1">
                <a:solidFill>
                  <a:srgbClr val="02035B"/>
                </a:solidFill>
                <a:latin typeface="Times New Roman"/>
              </a:rPr>
              <a:t>Пункты ЗЛ.4, 3.2.4 Устава Школы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20896" y="4578096"/>
            <a:ext cx="658368" cy="7193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090"/>
              </a:lnSpc>
            </a:pPr>
            <a:r>
              <a:rPr lang="ru" sz="6300">
                <a:solidFill>
                  <a:srgbClr val="D62140"/>
                </a:solidFill>
                <a:latin typeface="Bookman Old Style"/>
              </a:rPr>
              <a:t>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78552" y="4245864"/>
            <a:ext cx="6370320" cy="902208"/>
          </a:xfrm>
          <a:prstGeom prst="rect">
            <a:avLst/>
          </a:prstGeom>
          <a:solidFill>
            <a:srgbClr val="DEEAF7"/>
          </a:solidFill>
        </p:spPr>
        <p:txBody>
          <a:bodyPr lIns="0" tIns="0" rIns="0" bIns="0">
            <a:noAutofit/>
          </a:bodyPr>
          <a:lstStyle/>
          <a:p>
            <a:pPr indent="-381000" algn="just">
              <a:lnSpc>
                <a:spcPts val="2520"/>
              </a:lnSpc>
              <a:spcAft>
                <a:spcPts val="350"/>
              </a:spcAft>
            </a:pPr>
            <a:r>
              <a:rPr lang="ru" sz="1900" i="1">
                <a:solidFill>
                  <a:srgbClr val="02035B"/>
                </a:solidFill>
                <a:latin typeface="Times New Roman"/>
              </a:rPr>
              <a:t>У</a:t>
            </a:r>
            <a:r>
              <a:rPr lang="ru" sz="1900" b="1">
                <a:solidFill>
                  <a:srgbClr val="02035B"/>
                </a:solidFill>
                <a:latin typeface="Times New Roman"/>
              </a:rPr>
              <a:t> ДЕЛЕГИРУЕТ ЗАМЕСТИТЕЛЯМ ЧАСТЬ СВОИХ ПОЛНОМОЧИЙ ПО ОТДЕЛЬНЫМ НАПРАВЛЕНИЯМ ДЕЯТЕЛЬНОСТИ ШКОЛЫ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78552" y="5282184"/>
            <a:ext cx="4626864" cy="256032"/>
          </a:xfrm>
          <a:prstGeom prst="rect">
            <a:avLst/>
          </a:prstGeom>
          <a:solidFill>
            <a:srgbClr val="DEEAF7"/>
          </a:solidFill>
        </p:spPr>
        <p:txBody>
          <a:bodyPr wrap="none" lIns="0" tIns="0" rIns="0" bIns="0">
            <a:noAutofit/>
          </a:bodyPr>
          <a:lstStyle/>
          <a:p>
            <a:pPr indent="-381000" algn="just">
              <a:lnSpc>
                <a:spcPts val="2544"/>
              </a:lnSpc>
            </a:pPr>
            <a:r>
              <a:rPr lang="en-US" sz="1900" i="1">
                <a:solidFill>
                  <a:srgbClr val="02035B"/>
                </a:solidFill>
                <a:latin typeface="Times New Roman"/>
              </a:rPr>
              <a:t>S</a:t>
            </a:r>
            <a:r>
              <a:rPr lang="en-US" sz="1900" b="1">
                <a:solidFill>
                  <a:srgbClr val="02035B"/>
                </a:solidFill>
                <a:latin typeface="Times New Roman"/>
              </a:rPr>
              <a:t> </a:t>
            </a:r>
            <a:r>
              <a:rPr lang="ru" sz="1900" b="1">
                <a:solidFill>
                  <a:srgbClr val="02035B"/>
                </a:solidFill>
                <a:latin typeface="Times New Roman"/>
              </a:rPr>
              <a:t>УТВЕРЖДАЕТ РАСПРЕДЕЛЕНИЕ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95544" y="5574792"/>
            <a:ext cx="5785104" cy="560832"/>
          </a:xfrm>
          <a:prstGeom prst="rect">
            <a:avLst/>
          </a:prstGeom>
          <a:solidFill>
            <a:srgbClr val="DEEAF7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544"/>
              </a:lnSpc>
            </a:pPr>
            <a:r>
              <a:rPr lang="ru" sz="1900" b="1">
                <a:solidFill>
                  <a:srgbClr val="02035B"/>
                </a:solidFill>
                <a:latin typeface="Times New Roman"/>
              </a:rPr>
              <a:t>ДОЛЖНОСТНЫХ ОБЯЗАННОСТЕЙ МЕЖДУ ЗАМЕСТИТЕЛЯМИ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917680" y="6595872"/>
            <a:ext cx="118872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90"/>
              </a:lnSpc>
            </a:pPr>
            <a:r>
              <a:rPr lang="ru" sz="1800">
                <a:solidFill>
                  <a:srgbClr val="0D90D0"/>
                </a:solidFill>
                <a:latin typeface="Times New Roman"/>
              </a:rPr>
              <a:t>з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328" y="79248"/>
            <a:ext cx="3767328" cy="146304"/>
          </a:xfrm>
          <a:prstGeom prst="rect">
            <a:avLst/>
          </a:prstGeom>
          <a:solidFill>
            <a:srgbClr val="1155C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ru" sz="950">
                <a:solidFill>
                  <a:srgbClr val="FFFFFF"/>
                </a:solidFill>
                <a:latin typeface="Franklin Gothic Book"/>
              </a:rPr>
              <a:t>|Отдел </a:t>
            </a:r>
            <a:r>
              <a:rPr lang="ru" sz="950">
                <a:solidFill>
                  <a:srgbClr val="CEDDFA"/>
                </a:solidFill>
                <a:latin typeface="Franklin Gothic Book"/>
              </a:rPr>
              <a:t>образования Башмаковского района Пензенской области!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71888" y="91440"/>
            <a:ext cx="1475232" cy="146304"/>
          </a:xfrm>
          <a:prstGeom prst="rect">
            <a:avLst/>
          </a:prstGeom>
          <a:solidFill>
            <a:srgbClr val="1155C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en-US" sz="950">
                <a:solidFill>
                  <a:srgbClr val="CEDDFA"/>
                </a:solidFill>
                <a:latin typeface="Franklin Gothic Book"/>
                <a:hlinkClick r:id="rId2"/>
              </a:rPr>
              <a:t>lbashm_oo@edu-penza.ru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2224" y="579120"/>
            <a:ext cx="8613648" cy="292608"/>
          </a:xfrm>
          <a:prstGeom prst="rect">
            <a:avLst/>
          </a:prstGeom>
          <a:solidFill>
            <a:srgbClr val="0294DA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100"/>
              </a:lnSpc>
            </a:pPr>
            <a:r>
              <a:rPr lang="ru" sz="1900" b="1">
                <a:solidFill>
                  <a:srgbClr val="FFFFFF"/>
                </a:solidFill>
                <a:latin typeface="Times New Roman"/>
              </a:rPr>
              <a:t>ЗОНЫ ОТВЕТСТВЕННОСТИ ПЕРВОГО ЗАМЕСТИТЕЛЯ ДИРЕКТОРА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3840" y="1225296"/>
            <a:ext cx="11542776" cy="826008"/>
          </a:xfrm>
          <a:prstGeom prst="rect">
            <a:avLst/>
          </a:prstGeom>
          <a:solidFill>
            <a:srgbClr val="DEEAF7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120"/>
              </a:lnSpc>
              <a:spcAft>
                <a:spcPts val="1470"/>
              </a:spcAft>
            </a:pPr>
            <a:r>
              <a:rPr lang="ru" sz="1000">
                <a:solidFill>
                  <a:srgbClr val="02035B"/>
                </a:solidFill>
                <a:latin typeface="Bookman Old Style"/>
              </a:rPr>
              <a:t>/-</a:t>
            </a:r>
            <a:r>
              <a:rPr lang="en-US" sz="1000">
                <a:solidFill>
                  <a:srgbClr val="02035B"/>
                </a:solidFill>
                <a:latin typeface="Bookman Old Style"/>
              </a:rPr>
              <a:t>N</a:t>
            </a:r>
          </a:p>
          <a:p>
            <a:pPr indent="0" algn="ctr">
              <a:lnSpc>
                <a:spcPts val="2330"/>
              </a:lnSpc>
            </a:pPr>
            <a:r>
              <a:rPr lang="ru" sz="2100" b="1">
                <a:solidFill>
                  <a:srgbClr val="02035B"/>
                </a:solidFill>
                <a:latin typeface="Times New Roman"/>
              </a:rPr>
              <a:t>Примерный перечень делегируемых прав и полномочий*</a:t>
            </a:r>
          </a:p>
          <a:p>
            <a:pPr indent="0" algn="just">
              <a:lnSpc>
                <a:spcPts val="1300"/>
              </a:lnSpc>
              <a:spcAft>
                <a:spcPts val="3150"/>
              </a:spcAft>
            </a:pPr>
            <a:r>
              <a:rPr lang="ru" sz="1150" b="1">
                <a:solidFill>
                  <a:srgbClr val="02035B"/>
                </a:solidFill>
                <a:latin typeface="Courier New"/>
              </a:rPr>
              <a:t>Ч_</a:t>
            </a:r>
            <a:r>
              <a:rPr lang="ru" sz="1000" i="1">
                <a:solidFill>
                  <a:srgbClr val="02035B"/>
                </a:solidFill>
                <a:latin typeface="Bookman Old Style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9352" y="2554224"/>
            <a:ext cx="11753088" cy="3736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92100" indent="-292100">
              <a:lnSpc>
                <a:spcPts val="2232"/>
              </a:lnSpc>
              <a:spcBef>
                <a:spcPts val="3150"/>
              </a:spcBef>
              <a:spcAft>
                <a:spcPts val="420"/>
              </a:spcAft>
            </a:pPr>
            <a:r>
              <a:rPr lang="ru" sz="2100" b="1">
                <a:solidFill>
                  <a:srgbClr val="305593"/>
                </a:solidFill>
                <a:latin typeface="Times New Roman"/>
              </a:rPr>
              <a:t>&gt;    Обеспечение выполнения Школой ФГОС в части требований к условиям реализации образовательных программ</a:t>
            </a:r>
          </a:p>
          <a:p>
            <a:pPr marL="292100" indent="-292100">
              <a:lnSpc>
                <a:spcPts val="3240"/>
              </a:lnSpc>
            </a:pPr>
            <a:r>
              <a:rPr lang="ru" sz="2100" b="1">
                <a:solidFill>
                  <a:srgbClr val="305593"/>
                </a:solidFill>
                <a:latin typeface="Times New Roman"/>
              </a:rPr>
              <a:t>&gt;    Обеспечение эффективной финансово-хозяйственной деятельности Школы</a:t>
            </a:r>
          </a:p>
          <a:p>
            <a:pPr marL="292100" indent="-292100">
              <a:lnSpc>
                <a:spcPts val="3240"/>
              </a:lnSpc>
            </a:pPr>
            <a:r>
              <a:rPr lang="ru" sz="2100" b="1">
                <a:solidFill>
                  <a:srgbClr val="305593"/>
                </a:solidFill>
                <a:latin typeface="Times New Roman"/>
              </a:rPr>
              <a:t>&gt;    Обеспечение надлежащего содержания зданий и территории Школы</a:t>
            </a:r>
          </a:p>
          <a:p>
            <a:pPr marL="292100" indent="-292100">
              <a:lnSpc>
                <a:spcPts val="3240"/>
              </a:lnSpc>
            </a:pPr>
            <a:r>
              <a:rPr lang="ru" sz="2100" b="1">
                <a:solidFill>
                  <a:srgbClr val="305593"/>
                </a:solidFill>
                <a:latin typeface="Times New Roman"/>
              </a:rPr>
              <a:t>&gt;    Утверждение плана финансово-хозяйственной деятельности</a:t>
            </a:r>
          </a:p>
          <a:p>
            <a:pPr marL="292100" indent="-292100">
              <a:lnSpc>
                <a:spcPts val="3240"/>
              </a:lnSpc>
            </a:pPr>
            <a:r>
              <a:rPr lang="ru" sz="2100" b="1">
                <a:solidFill>
                  <a:srgbClr val="305593"/>
                </a:solidFill>
                <a:latin typeface="Times New Roman"/>
              </a:rPr>
              <a:t>&gt;    Утверждение плана и плана-графика закупок</a:t>
            </a:r>
          </a:p>
          <a:p>
            <a:pPr marL="292100" indent="-292100">
              <a:lnSpc>
                <a:spcPts val="3240"/>
              </a:lnSpc>
            </a:pPr>
            <a:r>
              <a:rPr lang="ru" sz="2100" b="1">
                <a:solidFill>
                  <a:srgbClr val="305593"/>
                </a:solidFill>
                <a:latin typeface="Times New Roman"/>
              </a:rPr>
              <a:t>&gt;    Заключение, изменение, расторжение договоров и государственных контрактов</a:t>
            </a:r>
          </a:p>
          <a:p>
            <a:pPr marL="292100" indent="-292100">
              <a:lnSpc>
                <a:spcPts val="2640"/>
              </a:lnSpc>
              <a:spcAft>
                <a:spcPts val="420"/>
              </a:spcAft>
            </a:pPr>
            <a:r>
              <a:rPr lang="ru" sz="2100" b="1">
                <a:solidFill>
                  <a:srgbClr val="305593"/>
                </a:solidFill>
                <a:latin typeface="Times New Roman"/>
              </a:rPr>
              <a:t>&gt;    Подписание актов сдачи-приемки, накладных и иных документов, подтверждающих факт исполнения обязательств по договорам и государственным контрактам</a:t>
            </a:r>
          </a:p>
          <a:p>
            <a:pPr marL="292100" indent="-292100">
              <a:lnSpc>
                <a:spcPts val="2330"/>
              </a:lnSpc>
            </a:pPr>
            <a:r>
              <a:rPr lang="ru" sz="2100" b="1">
                <a:solidFill>
                  <a:srgbClr val="305593"/>
                </a:solidFill>
                <a:latin typeface="Times New Roman"/>
              </a:rPr>
              <a:t>&gt;    Подписание финансово-распорядительных документов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14632" y="6598920"/>
            <a:ext cx="128016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ru" sz="950">
                <a:solidFill>
                  <a:srgbClr val="0D90D0"/>
                </a:solidFill>
                <a:latin typeface="Franklin Gothic Book"/>
              </a:rPr>
              <a:t>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216" y="152400"/>
            <a:ext cx="5291328" cy="3230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9328" y="48768"/>
            <a:ext cx="3681984" cy="219456"/>
          </a:xfrm>
          <a:prstGeom prst="rect">
            <a:avLst/>
          </a:prstGeom>
          <a:solidFill>
            <a:srgbClr val="1155C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ru" sz="950">
                <a:solidFill>
                  <a:srgbClr val="FFFFFF"/>
                </a:solidFill>
                <a:latin typeface="Franklin Gothic Book"/>
              </a:rPr>
              <a:t>1отдел </a:t>
            </a:r>
            <a:r>
              <a:rPr lang="ru" sz="950">
                <a:solidFill>
                  <a:srgbClr val="CEDDFA"/>
                </a:solidFill>
                <a:latin typeface="Franklin Gothic Book"/>
              </a:rPr>
              <a:t>образования Башмаковского района Пензенской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2224" y="579120"/>
            <a:ext cx="8613648" cy="292608"/>
          </a:xfrm>
          <a:prstGeom prst="rect">
            <a:avLst/>
          </a:prstGeom>
          <a:solidFill>
            <a:srgbClr val="0294DA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2100"/>
              </a:lnSpc>
              <a:spcBef>
                <a:spcPts val="770"/>
              </a:spcBef>
              <a:spcAft>
                <a:spcPts val="1400"/>
              </a:spcAft>
            </a:pPr>
            <a:r>
              <a:rPr lang="ru" sz="1900" b="1">
                <a:solidFill>
                  <a:srgbClr val="FFFFFF"/>
                </a:solidFill>
                <a:latin typeface="Times New Roman"/>
              </a:rPr>
              <a:t>ЗОНЫ ОТВЕТСТВЕННОСТИ ПЕРВОГО ЗАМЕСТИТЕЛЯ ДИРЕКТОРА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3840" y="1222248"/>
            <a:ext cx="11542776" cy="810768"/>
          </a:xfrm>
          <a:prstGeom prst="rect">
            <a:avLst/>
          </a:prstGeom>
          <a:solidFill>
            <a:srgbClr val="DEEAF7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90"/>
              </a:lnSpc>
              <a:spcBef>
                <a:spcPts val="1400"/>
              </a:spcBef>
              <a:spcAft>
                <a:spcPts val="770"/>
              </a:spcAft>
            </a:pPr>
            <a:r>
              <a:rPr lang="ru" sz="1800">
                <a:solidFill>
                  <a:srgbClr val="02035B"/>
                </a:solidFill>
                <a:latin typeface="Times New Roman"/>
              </a:rPr>
              <a:t>/-\</a:t>
            </a:r>
          </a:p>
          <a:p>
            <a:pPr indent="0" algn="ctr">
              <a:lnSpc>
                <a:spcPts val="2330"/>
              </a:lnSpc>
            </a:pPr>
            <a:r>
              <a:rPr lang="ru" sz="2100" b="1">
                <a:solidFill>
                  <a:srgbClr val="02035B"/>
                </a:solidFill>
                <a:latin typeface="Times New Roman"/>
              </a:rPr>
              <a:t>Примерный перечень делегируемых прав и полномочий*</a:t>
            </a:r>
          </a:p>
          <a:p>
            <a:pPr indent="0" algn="just">
              <a:lnSpc>
                <a:spcPts val="3430"/>
              </a:lnSpc>
              <a:spcAft>
                <a:spcPts val="770"/>
              </a:spcAft>
            </a:pPr>
            <a:r>
              <a:rPr lang="ru" sz="3100">
                <a:solidFill>
                  <a:srgbClr val="02035B"/>
                </a:solidFill>
                <a:latin typeface="Times New Roman"/>
              </a:rPr>
              <a:t>Ч_/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6304" y="2401824"/>
            <a:ext cx="11762232" cy="35935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92100" indent="-292100">
              <a:lnSpc>
                <a:spcPts val="2330"/>
              </a:lnSpc>
              <a:spcBef>
                <a:spcPts val="770"/>
              </a:spcBef>
              <a:spcAft>
                <a:spcPts val="280"/>
              </a:spcAft>
            </a:pPr>
            <a:r>
              <a:rPr lang="ru" sz="2100" b="1">
                <a:solidFill>
                  <a:srgbClr val="305593"/>
                </a:solidFill>
                <a:latin typeface="Times New Roman"/>
              </a:rPr>
              <a:t>&gt;    Подписание платежных и иных документов по оплате расходов</a:t>
            </a:r>
          </a:p>
          <a:p>
            <a:pPr marL="292100" indent="-292100">
              <a:lnSpc>
                <a:spcPts val="2330"/>
              </a:lnSpc>
              <a:spcAft>
                <a:spcPts val="770"/>
              </a:spcAft>
            </a:pPr>
            <a:r>
              <a:rPr lang="ru" sz="2100" b="1">
                <a:solidFill>
                  <a:srgbClr val="305593"/>
                </a:solidFill>
                <a:latin typeface="Times New Roman"/>
              </a:rPr>
              <a:t>&gt;    Обеспечение своевременного прохождения сотрудниками Школы медицинских осмотров</a:t>
            </a:r>
          </a:p>
          <a:p>
            <a:pPr marL="292100" indent="-292100">
              <a:lnSpc>
                <a:spcPts val="2330"/>
              </a:lnSpc>
              <a:spcAft>
                <a:spcPts val="770"/>
              </a:spcAft>
            </a:pPr>
            <a:r>
              <a:rPr lang="ru" sz="2100" b="1">
                <a:solidFill>
                  <a:srgbClr val="305593"/>
                </a:solidFill>
                <a:latin typeface="Times New Roman"/>
              </a:rPr>
              <a:t>&gt;    Право подписи иных документов </a:t>
            </a:r>
            <a:r>
              <a:rPr lang="ru" sz="2100" i="1">
                <a:solidFill>
                  <a:srgbClr val="305593"/>
                </a:solidFill>
                <a:latin typeface="Times New Roman"/>
              </a:rPr>
              <a:t>(перечень документов определяется директором Школы)</a:t>
            </a:r>
          </a:p>
          <a:p>
            <a:pPr marL="292100" indent="-292100">
              <a:lnSpc>
                <a:spcPts val="2640"/>
              </a:lnSpc>
              <a:spcAft>
                <a:spcPts val="280"/>
              </a:spcAft>
            </a:pPr>
            <a:r>
              <a:rPr lang="ru" sz="2100" b="1">
                <a:solidFill>
                  <a:srgbClr val="305593"/>
                </a:solidFill>
                <a:latin typeface="Times New Roman"/>
              </a:rPr>
              <a:t>&gt;    Представление интересов Школы в государственных органах, учреждениях и организациях</a:t>
            </a:r>
          </a:p>
          <a:p>
            <a:pPr marL="292100" indent="-292100">
              <a:lnSpc>
                <a:spcPts val="2640"/>
              </a:lnSpc>
              <a:spcAft>
                <a:spcPts val="280"/>
              </a:spcAft>
            </a:pPr>
            <a:r>
              <a:rPr lang="ru" sz="2100" b="1">
                <a:solidFill>
                  <a:srgbClr val="305593"/>
                </a:solidFill>
                <a:latin typeface="Times New Roman"/>
              </a:rPr>
              <a:t>&gt;    Назначение и координация деятельности лиц, ответственных за безопасность жизни и здоровья обучающихся в каждом конкретном здании Школы</a:t>
            </a:r>
          </a:p>
          <a:p>
            <a:pPr marL="292100" indent="-292100">
              <a:lnSpc>
                <a:spcPts val="2640"/>
              </a:lnSpc>
              <a:spcAft>
                <a:spcPts val="280"/>
              </a:spcAft>
            </a:pPr>
            <a:r>
              <a:rPr lang="ru" sz="2100" b="1">
                <a:solidFill>
                  <a:srgbClr val="305593"/>
                </a:solidFill>
                <a:latin typeface="Times New Roman"/>
              </a:rPr>
              <a:t>&gt;    Внесение предложений о применении поощрений (дисциплинарных взысканий) к работникам Школы</a:t>
            </a:r>
          </a:p>
          <a:p>
            <a:pPr marL="292100" indent="-292100">
              <a:lnSpc>
                <a:spcPts val="2830"/>
              </a:lnSpc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^ </a:t>
            </a:r>
            <a:r>
              <a:rPr lang="ru" sz="2400">
                <a:solidFill>
                  <a:srgbClr val="305593"/>
                </a:solidFill>
                <a:latin typeface="Franklin Gothic Book"/>
              </a:rPr>
              <a:t>...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47800" y="6403848"/>
            <a:ext cx="9332976" cy="2407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880"/>
              </a:lnSpc>
            </a:pPr>
            <a:r>
              <a:rPr lang="ru" sz="1700" b="1" i="1">
                <a:solidFill>
                  <a:srgbClr val="EC0808"/>
                </a:solidFill>
                <a:latin typeface="Times New Roman"/>
              </a:rPr>
              <a:t>*Конкретный перечень делегируемых прав и полномочий определяется директором Школы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917680" y="6598920"/>
            <a:ext cx="118872" cy="1676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ru" sz="950">
                <a:solidFill>
                  <a:srgbClr val="0D90D0"/>
                </a:solidFill>
                <a:latin typeface="Franklin Gothic Book"/>
              </a:rPr>
              <a:t>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432" y="97536"/>
            <a:ext cx="3553968" cy="149352"/>
          </a:xfrm>
          <a:prstGeom prst="rect">
            <a:avLst/>
          </a:prstGeom>
          <a:solidFill>
            <a:srgbClr val="1155C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ru" sz="950">
                <a:solidFill>
                  <a:srgbClr val="CEDDFA"/>
                </a:solidFill>
                <a:latin typeface="Franklin Gothic Book"/>
              </a:rPr>
              <a:t>Отдел образования Башмаковского района Пензенской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67088" y="112776"/>
            <a:ext cx="1356360" cy="149352"/>
          </a:xfrm>
          <a:prstGeom prst="rect">
            <a:avLst/>
          </a:prstGeom>
          <a:solidFill>
            <a:srgbClr val="1155C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en-US" sz="950">
                <a:solidFill>
                  <a:srgbClr val="CEDDFA"/>
                </a:solidFill>
                <a:latin typeface="Franklin Gothic Book"/>
                <a:hlinkClick r:id="rId2"/>
              </a:rPr>
              <a:t>bashm_oo@edu-penza.ru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2336" y="252984"/>
            <a:ext cx="234696" cy="2255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318008" indent="-266700">
              <a:lnSpc>
                <a:spcPts val="2330"/>
              </a:lnSpc>
              <a:spcAft>
                <a:spcPts val="4550"/>
              </a:spcAft>
            </a:pPr>
            <a:r>
              <a:rPr lang="ru" sz="2100" i="1">
                <a:solidFill>
                  <a:srgbClr val="0D90D0"/>
                </a:solidFill>
                <a:latin typeface="Times New Roman"/>
              </a:rPr>
              <a:t>ш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4696" y="792480"/>
            <a:ext cx="11722608" cy="259080"/>
          </a:xfrm>
          <a:prstGeom prst="rect">
            <a:avLst/>
          </a:prstGeom>
          <a:solidFill>
            <a:srgbClr val="0294DA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100"/>
              </a:lnSpc>
            </a:pPr>
            <a:r>
              <a:rPr lang="ru" sz="1900" b="1">
                <a:solidFill>
                  <a:srgbClr val="FFFFFF"/>
                </a:solidFill>
                <a:latin typeface="Times New Roman"/>
              </a:rPr>
              <a:t>ЗОНЫ ОТВЕТСТВЕННОСТИ ЗАМЕСТИТЕЛЯ ДИРЕКТОРА ПО СОДЕРЖАНИЮ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944" y="1466088"/>
            <a:ext cx="11588496" cy="780288"/>
          </a:xfrm>
          <a:prstGeom prst="rect">
            <a:avLst/>
          </a:prstGeom>
          <a:solidFill>
            <a:srgbClr val="DEEAF7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90"/>
              </a:lnSpc>
              <a:spcBef>
                <a:spcPts val="4550"/>
              </a:spcBef>
              <a:spcAft>
                <a:spcPts val="840"/>
              </a:spcAft>
            </a:pPr>
            <a:r>
              <a:rPr lang="ru" sz="1800">
                <a:solidFill>
                  <a:srgbClr val="02035B"/>
                </a:solidFill>
                <a:latin typeface="Times New Roman"/>
              </a:rPr>
              <a:t>/-\</a:t>
            </a:r>
          </a:p>
          <a:p>
            <a:pPr indent="0" algn="ctr">
              <a:lnSpc>
                <a:spcPts val="2990"/>
              </a:lnSpc>
            </a:pPr>
            <a:r>
              <a:rPr lang="ru" sz="2700" b="1">
                <a:solidFill>
                  <a:srgbClr val="02035B"/>
                </a:solidFill>
                <a:latin typeface="Times New Roman"/>
              </a:rPr>
              <a:t>Примерный перечень делегируемых прав и полномочий*</a:t>
            </a:r>
          </a:p>
          <a:p>
            <a:pPr indent="0" algn="just">
              <a:lnSpc>
                <a:spcPts val="1330"/>
              </a:lnSpc>
              <a:spcAft>
                <a:spcPts val="2030"/>
              </a:spcAft>
            </a:pPr>
            <a:r>
              <a:rPr lang="ru" sz="1200" b="1">
                <a:solidFill>
                  <a:srgbClr val="02035B"/>
                </a:solidFill>
                <a:latin typeface="Times New Roman"/>
              </a:rPr>
              <a:t>ч_/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4152" y="2602992"/>
            <a:ext cx="11329416" cy="4663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266700">
              <a:lnSpc>
                <a:spcPts val="1824"/>
              </a:lnSpc>
              <a:spcAft>
                <a:spcPts val="490"/>
              </a:spcAft>
            </a:pPr>
            <a:r>
              <a:rPr lang="ru" sz="1900" b="1">
                <a:solidFill>
                  <a:srgbClr val="305593"/>
                </a:solidFill>
                <a:latin typeface="Times New Roman"/>
              </a:rPr>
              <a:t>&gt;    Обеспечение выполнения Школой ФГОС в части требований к структуре основных образовательных программ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4152" y="3160776"/>
            <a:ext cx="5050536" cy="2377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-266700">
              <a:lnSpc>
                <a:spcPts val="2100"/>
              </a:lnSpc>
              <a:spcAft>
                <a:spcPts val="490"/>
              </a:spcAft>
            </a:pPr>
            <a:r>
              <a:rPr lang="ru" sz="1900" b="1">
                <a:solidFill>
                  <a:srgbClr val="305593"/>
                </a:solidFill>
                <a:latin typeface="Times New Roman"/>
              </a:rPr>
              <a:t>&gt;    Утверждение образовательных программ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4152" y="3493008"/>
            <a:ext cx="9625584" cy="2377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-266700">
              <a:lnSpc>
                <a:spcPts val="2100"/>
              </a:lnSpc>
              <a:spcAft>
                <a:spcPts val="490"/>
              </a:spcAft>
            </a:pPr>
            <a:r>
              <a:rPr lang="ru" sz="1900" b="1">
                <a:solidFill>
                  <a:srgbClr val="305593"/>
                </a:solidFill>
                <a:latin typeface="Times New Roman"/>
              </a:rPr>
              <a:t>&gt;    Утверждение расписания учебных занятий и других видов учебной деятельности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4152" y="3846576"/>
            <a:ext cx="11323320" cy="4907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266700">
              <a:lnSpc>
                <a:spcPts val="1992"/>
              </a:lnSpc>
              <a:spcAft>
                <a:spcPts val="490"/>
              </a:spcAft>
            </a:pPr>
            <a:r>
              <a:rPr lang="ru" sz="1900" b="1">
                <a:solidFill>
                  <a:srgbClr val="305593"/>
                </a:solidFill>
                <a:latin typeface="Times New Roman"/>
              </a:rPr>
              <a:t>&gt;    Прием, перевод и отчисление обучающихся в порядке, установленном локальными нормативными актами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4152" y="4456176"/>
            <a:ext cx="3947160" cy="2255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-266700">
              <a:lnSpc>
                <a:spcPts val="2100"/>
              </a:lnSpc>
              <a:spcAft>
                <a:spcPts val="2030"/>
              </a:spcAft>
            </a:pPr>
            <a:r>
              <a:rPr lang="ru" sz="1900" b="1">
                <a:solidFill>
                  <a:srgbClr val="305593"/>
                </a:solidFill>
                <a:latin typeface="Times New Roman"/>
              </a:rPr>
              <a:t>&gt;    Обеспечение участия Школы 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4152" y="5065776"/>
            <a:ext cx="10384536" cy="2377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-266700">
              <a:lnSpc>
                <a:spcPts val="2100"/>
              </a:lnSpc>
              <a:spcAft>
                <a:spcPts val="490"/>
              </a:spcAft>
            </a:pPr>
            <a:r>
              <a:rPr lang="ru" sz="1900" b="1">
                <a:solidFill>
                  <a:srgbClr val="305593"/>
                </a:solidFill>
                <a:latin typeface="Times New Roman"/>
              </a:rPr>
              <a:t>&gt;    Право подписи иных документов </a:t>
            </a:r>
            <a:r>
              <a:rPr lang="ru" sz="1900" i="1">
                <a:solidFill>
                  <a:srgbClr val="305593"/>
                </a:solidFill>
                <a:latin typeface="Times New Roman"/>
              </a:rPr>
              <a:t>(перечень документов определяется директором Школы)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4152" y="5419344"/>
            <a:ext cx="10866120" cy="2377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-266700">
              <a:lnSpc>
                <a:spcPts val="2100"/>
              </a:lnSpc>
              <a:spcAft>
                <a:spcPts val="490"/>
              </a:spcAft>
            </a:pPr>
            <a:r>
              <a:rPr lang="ru" sz="1900" i="1">
                <a:solidFill>
                  <a:srgbClr val="305593"/>
                </a:solidFill>
                <a:latin typeface="Times New Roman"/>
              </a:rPr>
              <a:t>У</a:t>
            </a:r>
            <a:r>
              <a:rPr lang="ru" sz="1900" b="1">
                <a:solidFill>
                  <a:srgbClr val="305593"/>
                </a:solidFill>
                <a:latin typeface="Times New Roman"/>
              </a:rPr>
              <a:t> Представление интересов Школы в государственных органах, учреждениях и организациях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4152" y="5775960"/>
            <a:ext cx="11326368" cy="441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266700">
              <a:lnSpc>
                <a:spcPts val="2016"/>
              </a:lnSpc>
              <a:spcAft>
                <a:spcPts val="490"/>
              </a:spcAft>
            </a:pPr>
            <a:r>
              <a:rPr lang="ru" sz="1900" b="1">
                <a:solidFill>
                  <a:srgbClr val="305593"/>
                </a:solidFill>
                <a:latin typeface="Times New Roman"/>
              </a:rPr>
              <a:t>&gt;    Внесение предложений о применении поощрений (дисциплинарных взысканий) к работникам Школы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4152" y="6364224"/>
            <a:ext cx="173736" cy="2011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-266700">
              <a:lnSpc>
                <a:spcPts val="1990"/>
              </a:lnSpc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2376" y="6504432"/>
            <a:ext cx="268224" cy="822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ru" sz="950">
                <a:solidFill>
                  <a:srgbClr val="305593"/>
                </a:solidFill>
                <a:latin typeface="Franklin Gothic Book"/>
              </a:rPr>
              <a:t>• • •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24584" y="6486144"/>
            <a:ext cx="9336024" cy="2407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880"/>
              </a:lnSpc>
            </a:pPr>
            <a:r>
              <a:rPr lang="ru" sz="1700" b="1" i="1">
                <a:solidFill>
                  <a:srgbClr val="EC0808"/>
                </a:solidFill>
                <a:latin typeface="Times New Roman"/>
              </a:rPr>
              <a:t>*Конкретный перечень делегируемых прав и полномочий определяется директором Школы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856" y="85344"/>
            <a:ext cx="3557016" cy="149352"/>
          </a:xfrm>
          <a:prstGeom prst="rect">
            <a:avLst/>
          </a:prstGeom>
          <a:solidFill>
            <a:srgbClr val="1155C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ru" sz="950">
                <a:solidFill>
                  <a:srgbClr val="CEDDFA"/>
                </a:solidFill>
                <a:latin typeface="Franklin Gothic Book"/>
              </a:rPr>
              <a:t>Отдел образования Башмаковского района Пензенской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30512" y="100584"/>
            <a:ext cx="1356360" cy="146304"/>
          </a:xfrm>
          <a:prstGeom prst="rect">
            <a:avLst/>
          </a:prstGeom>
          <a:solidFill>
            <a:srgbClr val="1155C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en-US" sz="950">
                <a:solidFill>
                  <a:srgbClr val="CEDDFA"/>
                </a:solidFill>
                <a:latin typeface="Franklin Gothic Book"/>
                <a:hlinkClick r:id="rId2"/>
              </a:rPr>
              <a:t>bashm_oo@edu-penza.ru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984" y="615696"/>
            <a:ext cx="11686032" cy="243840"/>
          </a:xfrm>
          <a:prstGeom prst="rect">
            <a:avLst/>
          </a:prstGeom>
          <a:solidFill>
            <a:srgbClr val="0294DA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90"/>
              </a:lnSpc>
            </a:pPr>
            <a:r>
              <a:rPr lang="ru" sz="1800" b="1">
                <a:solidFill>
                  <a:srgbClr val="FFFFFF"/>
                </a:solidFill>
                <a:latin typeface="Times New Roman"/>
              </a:rPr>
              <a:t>ЗОНЫ ОТВЕТСТВЕННОСТИ ЗАМЕСТИТЕЛЯ ДИРЕКТОРА ПО ВОСПИТАНИЮ И СОЦИАЛИЗАЦИИ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1752" y="1210056"/>
            <a:ext cx="11588496" cy="606552"/>
          </a:xfrm>
          <a:prstGeom prst="rect">
            <a:avLst/>
          </a:prstGeom>
          <a:solidFill>
            <a:srgbClr val="DEEAF7"/>
          </a:solidFill>
        </p:spPr>
        <p:txBody>
          <a:bodyPr lIns="0" tIns="0" rIns="0" bIns="0">
            <a:noAutofit/>
          </a:bodyPr>
          <a:lstStyle/>
          <a:p>
            <a:pPr marL="304800" indent="-304800" algn="just">
              <a:lnSpc>
                <a:spcPts val="1990"/>
              </a:lnSpc>
              <a:spcAft>
                <a:spcPts val="350"/>
              </a:spcAft>
            </a:pPr>
            <a:r>
              <a:rPr lang="ru" sz="1800" i="1">
                <a:solidFill>
                  <a:srgbClr val="02035B"/>
                </a:solidFill>
                <a:latin typeface="Times New Roman"/>
              </a:rPr>
              <a:t>/</a:t>
            </a:r>
            <a:r>
              <a:rPr lang="ru" sz="1800">
                <a:solidFill>
                  <a:srgbClr val="02035B"/>
                </a:solidFill>
                <a:latin typeface="Times New Roman"/>
              </a:rPr>
              <a:t>-\</a:t>
            </a:r>
          </a:p>
          <a:p>
            <a:pPr indent="0" algn="ctr">
              <a:lnSpc>
                <a:spcPts val="2990"/>
              </a:lnSpc>
            </a:pPr>
            <a:r>
              <a:rPr lang="ru" sz="2700" b="1">
                <a:solidFill>
                  <a:srgbClr val="02035B"/>
                </a:solidFill>
                <a:latin typeface="Times New Roman"/>
              </a:rPr>
              <a:t>Примерный перечень делегируемых прав и полномочий*</a:t>
            </a:r>
          </a:p>
          <a:p>
            <a:pPr indent="0" algn="just">
              <a:lnSpc>
                <a:spcPts val="940"/>
              </a:lnSpc>
              <a:spcAft>
                <a:spcPts val="1190"/>
              </a:spcAft>
            </a:pPr>
            <a:r>
              <a:rPr lang="en-US" sz="850" b="1" spc="100">
                <a:solidFill>
                  <a:srgbClr val="02035B"/>
                </a:solidFill>
                <a:latin typeface="Times New Roman"/>
              </a:rPr>
              <a:t>s</a:t>
            </a:r>
            <a:r>
              <a:rPr lang="ru" sz="850" b="1" spc="100">
                <a:solidFill>
                  <a:srgbClr val="02035B"/>
                </a:solidFill>
                <a:latin typeface="Times New Roman"/>
              </a:rPr>
              <a:t>___&gt;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848" y="1969008"/>
            <a:ext cx="11591544" cy="43616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98704" indent="-304800" algn="just">
              <a:lnSpc>
                <a:spcPts val="1990"/>
              </a:lnSpc>
              <a:spcBef>
                <a:spcPts val="1190"/>
              </a:spcBef>
              <a:spcAft>
                <a:spcPts val="350"/>
              </a:spcAft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    Утвервдение плана внеклассной и внешкольной воспитательной работы с обучающимися</a:t>
            </a:r>
          </a:p>
          <a:p>
            <a:pPr marL="298704" indent="-304800" algn="just">
              <a:lnSpc>
                <a:spcPts val="1800"/>
              </a:lnSpc>
              <a:spcAft>
                <a:spcPts val="350"/>
              </a:spcAft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    Утверждение расписания занятий групп продленного дня и других видов воспитательной и культурно-досуговой деятельности</a:t>
            </a:r>
          </a:p>
          <a:p>
            <a:pPr marL="298704" indent="-304800" algn="just">
              <a:lnSpc>
                <a:spcPts val="1990"/>
              </a:lnSpc>
              <a:spcAft>
                <a:spcPts val="350"/>
              </a:spcAft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    Утвервдение плана выездных мероприятий</a:t>
            </a:r>
          </a:p>
          <a:p>
            <a:pPr marL="298704" indent="-304800" algn="just">
              <a:lnSpc>
                <a:spcPts val="1990"/>
              </a:lnSpc>
              <a:spcAft>
                <a:spcPts val="350"/>
              </a:spcAft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    Обеспечение деятельности Школы по реализации дополнительных образовательных программ</a:t>
            </a:r>
          </a:p>
          <a:p>
            <a:pPr marL="298704" indent="-304800" algn="just">
              <a:lnSpc>
                <a:spcPts val="1800"/>
              </a:lnSpc>
              <a:spcAft>
                <a:spcPts val="350"/>
              </a:spcAft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    Обеспечение работы по воспитанию обучающихся, взаимодействию с их законными представителями, органами по профилактике безнадзорности и правонарушений несовершеннолетних</a:t>
            </a:r>
          </a:p>
          <a:p>
            <a:pPr marL="298704" indent="-304800" algn="just">
              <a:lnSpc>
                <a:spcPts val="1800"/>
              </a:lnSpc>
              <a:spcAft>
                <a:spcPts val="350"/>
              </a:spcAft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    Организация работы по профилактике нарушений поведения и отклонений в развитии лиц с ОВЗ, обучающихся, испытывающих трудности в освоении общеобразовательных программ, развитии и социальной адаптации</a:t>
            </a:r>
          </a:p>
          <a:p>
            <a:pPr marL="298704" indent="-304800" algn="just">
              <a:lnSpc>
                <a:spcPts val="1800"/>
              </a:lnSpc>
              <a:spcAft>
                <a:spcPts val="350"/>
              </a:spcAft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    Контроль за соблюдением и принятием мер по выполнению санитарно-гигиенических норм, требований, правил по охране труда, пожарной безопасности при проведении воспитательных мероприятий и работ с обучающимися вне Школы</a:t>
            </a:r>
          </a:p>
          <a:p>
            <a:pPr marL="298704" indent="-304800" algn="just">
              <a:lnSpc>
                <a:spcPts val="2376"/>
              </a:lnSpc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    Право подписи иных документов </a:t>
            </a:r>
            <a:r>
              <a:rPr lang="ru" sz="1800" i="1">
                <a:solidFill>
                  <a:srgbClr val="305593"/>
                </a:solidFill>
                <a:latin typeface="Times New Roman"/>
              </a:rPr>
              <a:t>(перечень документов определяется директором Школы)</a:t>
            </a:r>
          </a:p>
          <a:p>
            <a:pPr marL="298704" indent="-304800" algn="just">
              <a:lnSpc>
                <a:spcPts val="2376"/>
              </a:lnSpc>
            </a:pPr>
            <a:r>
              <a:rPr lang="ru" sz="1800" i="1">
                <a:solidFill>
                  <a:srgbClr val="305593"/>
                </a:solidFill>
                <a:latin typeface="Times New Roman"/>
              </a:rPr>
              <a:t>У</a:t>
            </a:r>
            <a:r>
              <a:rPr lang="ru" sz="1800">
                <a:solidFill>
                  <a:srgbClr val="305593"/>
                </a:solidFill>
                <a:latin typeface="Times New Roman"/>
              </a:rPr>
              <a:t> Представление интересов Школы в государственных органах, учревдениях и организациях</a:t>
            </a:r>
          </a:p>
          <a:p>
            <a:pPr marL="298704" indent="-304800" algn="just">
              <a:lnSpc>
                <a:spcPts val="2376"/>
              </a:lnSpc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    Внесение предложений о применении поощрений (дисциплинарных взысканий) к работникам Школы</a:t>
            </a:r>
          </a:p>
          <a:p>
            <a:pPr marL="298704" indent="-304800" algn="just">
              <a:lnSpc>
                <a:spcPts val="2376"/>
              </a:lnSpc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^ </a:t>
            </a:r>
            <a:r>
              <a:rPr lang="ru" sz="2600">
                <a:solidFill>
                  <a:srgbClr val="305593"/>
                </a:solidFill>
                <a:latin typeface="Franklin Gothic Book"/>
              </a:rPr>
              <a:t>...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7848" y="6422136"/>
            <a:ext cx="11591544" cy="2225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787400" indent="0">
              <a:lnSpc>
                <a:spcPts val="1880"/>
              </a:lnSpc>
            </a:pPr>
            <a:r>
              <a:rPr lang="ru" sz="1700" b="1" i="1">
                <a:solidFill>
                  <a:srgbClr val="EC0808"/>
                </a:solidFill>
                <a:latin typeface="Times New Roman"/>
              </a:rPr>
              <a:t>*Конкретный перечень делегируемых прав и полномочий определяется директором Школы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9144"/>
            <a:ext cx="12179808" cy="347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8096" y="27432"/>
            <a:ext cx="3657600" cy="149352"/>
          </a:xfrm>
          <a:prstGeom prst="rect">
            <a:avLst/>
          </a:prstGeom>
          <a:solidFill>
            <a:srgbClr val="1155C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ru" sz="950">
                <a:solidFill>
                  <a:srgbClr val="CEDDFA"/>
                </a:solidFill>
                <a:latin typeface="Franklin Gothic Book"/>
              </a:rPr>
              <a:t>Отдел образования Башмаковского района Пензенской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01784" y="39624"/>
            <a:ext cx="1395984" cy="1554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en-US" sz="950">
                <a:solidFill>
                  <a:srgbClr val="CEDDFA"/>
                </a:solidFill>
                <a:latin typeface="Franklin Gothic Book"/>
              </a:rPr>
              <a:t>|</a:t>
            </a:r>
            <a:r>
              <a:rPr lang="en-US" sz="950">
                <a:solidFill>
                  <a:srgbClr val="CEDDFA"/>
                </a:solidFill>
                <a:latin typeface="Franklin Gothic Book"/>
                <a:hlinkClick r:id="rId3"/>
              </a:rPr>
              <a:t>bashm_oo@edu-penza.ru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448" y="615696"/>
            <a:ext cx="11122152" cy="259080"/>
          </a:xfrm>
          <a:prstGeom prst="rect">
            <a:avLst/>
          </a:prstGeom>
          <a:solidFill>
            <a:srgbClr val="0294DA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2100"/>
              </a:lnSpc>
              <a:spcBef>
                <a:spcPts val="1540"/>
              </a:spcBef>
              <a:spcAft>
                <a:spcPts val="1540"/>
              </a:spcAft>
            </a:pPr>
            <a:r>
              <a:rPr lang="ru" sz="1900" b="1">
                <a:solidFill>
                  <a:srgbClr val="FFFFFF"/>
                </a:solidFill>
                <a:latin typeface="Times New Roman"/>
              </a:rPr>
              <a:t>ЗОНЫ ОТВЕТСТВЕННОСТИ ЗАМЕСТИТЕЛЯ ДИРЕКТОРА ПО КАЧЕСТВУ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272" y="1261872"/>
            <a:ext cx="11631168" cy="50871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90"/>
              </a:lnSpc>
              <a:spcBef>
                <a:spcPts val="1540"/>
              </a:spcBef>
              <a:spcAft>
                <a:spcPts val="490"/>
              </a:spcAft>
            </a:pPr>
            <a:r>
              <a:rPr lang="ru" sz="1800" i="1">
                <a:solidFill>
                  <a:srgbClr val="02035B"/>
                </a:solidFill>
                <a:latin typeface="Times New Roman"/>
              </a:rPr>
              <a:t>/</a:t>
            </a:r>
            <a:r>
              <a:rPr lang="ru" sz="1800">
                <a:solidFill>
                  <a:srgbClr val="02035B"/>
                </a:solidFill>
                <a:latin typeface="Times New Roman"/>
              </a:rPr>
              <a:t>-\</a:t>
            </a:r>
          </a:p>
          <a:p>
            <a:pPr indent="0" algn="ctr">
              <a:lnSpc>
                <a:spcPts val="2330"/>
              </a:lnSpc>
              <a:spcAft>
                <a:spcPts val="1120"/>
              </a:spcAft>
            </a:pPr>
            <a:r>
              <a:rPr lang="ru" sz="2100" b="1">
                <a:solidFill>
                  <a:srgbClr val="02035B"/>
                </a:solidFill>
                <a:latin typeface="Times New Roman"/>
              </a:rPr>
              <a:t>Примерный перечень делегируемых прав и полномочий</a:t>
            </a:r>
          </a:p>
          <a:p>
            <a:pPr marL="293624" indent="-279400">
              <a:lnSpc>
                <a:spcPts val="2016"/>
              </a:lnSpc>
              <a:spcAft>
                <a:spcPts val="490"/>
              </a:spcAft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    Обеспечение выполнения Школой ФГОС в части требований к результатам освоения основных образовательных программ</a:t>
            </a:r>
          </a:p>
          <a:p>
            <a:pPr marL="293624" indent="-279400">
              <a:lnSpc>
                <a:spcPts val="1968"/>
              </a:lnSpc>
              <a:spcAft>
                <a:spcPts val="490"/>
              </a:spcAft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    Обеспечение объективности оценки качества образования обучающихся, в т. ч. организация текущего контроля успеваемости, промежуточной и итоговой аттестации обучающихся</a:t>
            </a:r>
          </a:p>
          <a:p>
            <a:pPr indent="0" algn="just">
              <a:lnSpc>
                <a:spcPts val="1990"/>
              </a:lnSpc>
              <a:spcAft>
                <a:spcPts val="490"/>
              </a:spcAft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    Утверждение графика проведения контрольных работ</a:t>
            </a:r>
          </a:p>
          <a:p>
            <a:pPr indent="0" algn="just">
              <a:lnSpc>
                <a:spcPts val="1990"/>
              </a:lnSpc>
              <a:spcAft>
                <a:spcPts val="490"/>
              </a:spcAft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    Организация участия Школы во внешних процедурах оценки качества образования</a:t>
            </a:r>
          </a:p>
          <a:p>
            <a:pPr marL="293624" indent="-279400">
              <a:lnSpc>
                <a:spcPts val="2016"/>
              </a:lnSpc>
              <a:spcAft>
                <a:spcPts val="490"/>
              </a:spcAft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    Утверждение плана участия в независимой диагностике, региональных, национальных и международных исследованиях в течение учебного года</a:t>
            </a:r>
          </a:p>
          <a:p>
            <a:pPr marL="293624" indent="-279400">
              <a:lnSpc>
                <a:spcPts val="1992"/>
              </a:lnSpc>
              <a:spcAft>
                <a:spcPts val="490"/>
              </a:spcAft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    Обеспечение работы по своевременному проведению аттестации педагогических работников в целях подтверждения их соответствия занимаемым должностям</a:t>
            </a:r>
          </a:p>
          <a:p>
            <a:pPr indent="0" algn="just">
              <a:lnSpc>
                <a:spcPts val="2784"/>
              </a:lnSpc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    Право подписи иных документов </a:t>
            </a:r>
            <a:r>
              <a:rPr lang="ru" sz="1800" i="1">
                <a:solidFill>
                  <a:srgbClr val="305593"/>
                </a:solidFill>
                <a:latin typeface="Times New Roman"/>
              </a:rPr>
              <a:t>(перечень документов определяется директором Школы)</a:t>
            </a:r>
          </a:p>
          <a:p>
            <a:pPr indent="0" algn="just">
              <a:lnSpc>
                <a:spcPts val="2784"/>
              </a:lnSpc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    Представление интересов Школы в государственных органах, учреждениях и организациях</a:t>
            </a:r>
          </a:p>
          <a:p>
            <a:pPr indent="0" algn="just">
              <a:lnSpc>
                <a:spcPts val="2784"/>
              </a:lnSpc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&gt;    Внесение предложений о применении поощрений (дисциплинарных взысканий) к работникам Школы</a:t>
            </a:r>
          </a:p>
          <a:p>
            <a:pPr indent="0" algn="just">
              <a:lnSpc>
                <a:spcPts val="2784"/>
              </a:lnSpc>
            </a:pPr>
            <a:r>
              <a:rPr lang="ru" sz="1800">
                <a:solidFill>
                  <a:srgbClr val="305593"/>
                </a:solidFill>
                <a:latin typeface="Times New Roman"/>
              </a:rPr>
              <a:t>^ </a:t>
            </a:r>
            <a:r>
              <a:rPr lang="ru" sz="850" b="1" spc="100">
                <a:solidFill>
                  <a:srgbClr val="305593"/>
                </a:solidFill>
                <a:latin typeface="Times New Roman"/>
              </a:rPr>
              <a:t>...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272" y="6422136"/>
            <a:ext cx="11631168" cy="2225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609600" indent="0">
              <a:lnSpc>
                <a:spcPts val="1880"/>
              </a:lnSpc>
            </a:pPr>
            <a:r>
              <a:rPr lang="ru" sz="1700" b="1" i="1">
                <a:solidFill>
                  <a:srgbClr val="EC0808"/>
                </a:solidFill>
                <a:latin typeface="Times New Roman"/>
              </a:rPr>
              <a:t>*Конкретный перечень делегируемых прав и полномочий определяется директором Школы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064" y="79248"/>
            <a:ext cx="5126736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" y="2276856"/>
            <a:ext cx="3678936" cy="2962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488" y="2017776"/>
            <a:ext cx="7717536" cy="12984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1520" y="97536"/>
            <a:ext cx="3578352" cy="140208"/>
          </a:xfrm>
          <a:prstGeom prst="rect">
            <a:avLst/>
          </a:prstGeom>
          <a:solidFill>
            <a:srgbClr val="1155C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ru" sz="950">
                <a:solidFill>
                  <a:srgbClr val="FFFFFF"/>
                </a:solidFill>
                <a:latin typeface="Franklin Gothic Book"/>
              </a:rPr>
              <a:t>|Отдел </a:t>
            </a:r>
            <a:r>
              <a:rPr lang="ru" sz="950">
                <a:solidFill>
                  <a:srgbClr val="CEDDFA"/>
                </a:solidFill>
                <a:latin typeface="Franklin Gothic Book"/>
              </a:rPr>
              <a:t>образования Башмаковского района Пензенской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42704" y="115824"/>
            <a:ext cx="1383792" cy="140208"/>
          </a:xfrm>
          <a:prstGeom prst="rect">
            <a:avLst/>
          </a:prstGeom>
          <a:solidFill>
            <a:srgbClr val="1155C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en-US" sz="950">
                <a:solidFill>
                  <a:srgbClr val="CEDDFA"/>
                </a:solidFill>
                <a:latin typeface="Franklin Gothic Book"/>
                <a:hlinkClick r:id="rId5"/>
              </a:rPr>
              <a:t>bashm_oo@edu-penza.ru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4688" y="518160"/>
            <a:ext cx="8808720" cy="566928"/>
          </a:xfrm>
          <a:prstGeom prst="rect">
            <a:avLst/>
          </a:prstGeom>
          <a:solidFill>
            <a:srgbClr val="0294DA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30"/>
              </a:lnSpc>
              <a:spcAft>
                <a:spcPts val="4130"/>
              </a:spcAft>
            </a:pPr>
            <a:r>
              <a:rPr lang="ru" sz="2100" b="1">
                <a:solidFill>
                  <a:srgbClr val="FFFFFF"/>
                </a:solidFill>
                <a:latin typeface="Times New Roman"/>
              </a:rPr>
              <a:t>ПРАВА И ПОЛНОМОЧИЯ, КОТОРЫЕ ДЕЛЕГИРУЮТСЯ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61104" y="1292352"/>
            <a:ext cx="585216" cy="5730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5980"/>
              </a:lnSpc>
              <a:spcBef>
                <a:spcPts val="4130"/>
              </a:spcBef>
              <a:spcAft>
                <a:spcPts val="2170"/>
              </a:spcAft>
            </a:pPr>
            <a:r>
              <a:rPr lang="ru" sz="4900" b="1">
                <a:solidFill>
                  <a:srgbClr val="EC0808"/>
                </a:solidFill>
                <a:latin typeface="Bookman Old Style"/>
              </a:rPr>
              <a:t>X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61104" y="3413760"/>
            <a:ext cx="585216" cy="3048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5980"/>
              </a:lnSpc>
              <a:spcAft>
                <a:spcPts val="280"/>
              </a:spcAft>
            </a:pPr>
            <a:r>
              <a:rPr lang="ru" sz="4900" b="1">
                <a:solidFill>
                  <a:srgbClr val="EC0808"/>
                </a:solidFill>
                <a:latin typeface="Bookman Old Style"/>
              </a:rPr>
              <a:t>X</a:t>
            </a:r>
          </a:p>
          <a:p>
            <a:pPr indent="0">
              <a:lnSpc>
                <a:spcPts val="5980"/>
              </a:lnSpc>
            </a:pPr>
            <a:r>
              <a:rPr lang="ru" sz="4900" b="1">
                <a:solidFill>
                  <a:srgbClr val="EC0808"/>
                </a:solidFill>
                <a:latin typeface="Bookman Old Style"/>
              </a:rPr>
              <a:t>X</a:t>
            </a:r>
          </a:p>
          <a:p>
            <a:pPr indent="0">
              <a:lnSpc>
                <a:spcPts val="5980"/>
              </a:lnSpc>
              <a:spcAft>
                <a:spcPts val="280"/>
              </a:spcAft>
            </a:pPr>
            <a:r>
              <a:rPr lang="ru" sz="4900" b="1">
                <a:solidFill>
                  <a:srgbClr val="EC0808"/>
                </a:solidFill>
                <a:latin typeface="Bookman Old Style"/>
              </a:rPr>
              <a:t>X</a:t>
            </a:r>
          </a:p>
          <a:p>
            <a:pPr indent="0">
              <a:lnSpc>
                <a:spcPts val="5980"/>
              </a:lnSpc>
            </a:pPr>
            <a:r>
              <a:rPr lang="ru" sz="4900" b="1">
                <a:solidFill>
                  <a:srgbClr val="EC0808"/>
                </a:solidFill>
                <a:latin typeface="Bookman Old Style"/>
              </a:rPr>
              <a:t>X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12080" y="1420368"/>
            <a:ext cx="6467856" cy="335280"/>
          </a:xfrm>
          <a:prstGeom prst="rect">
            <a:avLst/>
          </a:prstGeom>
          <a:solidFill>
            <a:srgbClr val="FBE4D7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30"/>
              </a:lnSpc>
            </a:pPr>
            <a:r>
              <a:rPr lang="ru" sz="2100" b="1">
                <a:solidFill>
                  <a:srgbClr val="EC0808"/>
                </a:solidFill>
                <a:latin typeface="Times New Roman"/>
              </a:rPr>
              <a:t>Использование электронной подписи директора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20384" y="3517392"/>
            <a:ext cx="4657344" cy="585216"/>
          </a:xfrm>
          <a:prstGeom prst="rect">
            <a:avLst/>
          </a:prstGeom>
          <a:solidFill>
            <a:srgbClr val="FBE4D7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496"/>
              </a:lnSpc>
              <a:spcBef>
                <a:spcPts val="630"/>
              </a:spcBef>
              <a:spcAft>
                <a:spcPts val="1610"/>
              </a:spcAft>
            </a:pPr>
            <a:r>
              <a:rPr lang="ru" sz="2100" b="1">
                <a:solidFill>
                  <a:srgbClr val="EC0808"/>
                </a:solidFill>
                <a:latin typeface="Times New Roman"/>
              </a:rPr>
              <a:t>Принятие решения о премировании и выплате материальной помощи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14416" y="4383024"/>
            <a:ext cx="5663184" cy="335280"/>
          </a:xfrm>
          <a:prstGeom prst="rect">
            <a:avLst/>
          </a:prstGeom>
          <a:solidFill>
            <a:srgbClr val="FBE4D7"/>
          </a:solidFill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2330"/>
              </a:lnSpc>
              <a:spcBef>
                <a:spcPts val="1610"/>
              </a:spcBef>
              <a:spcAft>
                <a:spcPts val="2590"/>
              </a:spcAft>
            </a:pPr>
            <a:r>
              <a:rPr lang="ru" sz="2100" b="1">
                <a:solidFill>
                  <a:srgbClr val="EC0808"/>
                </a:solidFill>
                <a:latin typeface="Times New Roman"/>
              </a:rPr>
              <a:t>Применение дисциплинарного взыскания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40096" y="5157216"/>
            <a:ext cx="2493264" cy="335280"/>
          </a:xfrm>
          <a:prstGeom prst="rect">
            <a:avLst/>
          </a:prstGeom>
          <a:solidFill>
            <a:srgbClr val="FBE4D7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30"/>
              </a:lnSpc>
            </a:pPr>
            <a:r>
              <a:rPr lang="ru" sz="2100" b="1">
                <a:solidFill>
                  <a:srgbClr val="EC0808"/>
                </a:solidFill>
                <a:latin typeface="Times New Roman"/>
              </a:rPr>
              <a:t>Кадровая отметка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30640" y="5163312"/>
            <a:ext cx="2627376" cy="329184"/>
          </a:xfrm>
          <a:prstGeom prst="rect">
            <a:avLst/>
          </a:prstGeom>
          <a:solidFill>
            <a:srgbClr val="FBE4D7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30"/>
              </a:lnSpc>
              <a:spcBef>
                <a:spcPts val="2590"/>
              </a:spcBef>
              <a:spcAft>
                <a:spcPts val="2170"/>
              </a:spcAft>
            </a:pPr>
            <a:r>
              <a:rPr lang="ru" sz="2100" b="1">
                <a:solidFill>
                  <a:srgbClr val="EC0808"/>
                </a:solidFill>
                <a:latin typeface="Times New Roman"/>
              </a:rPr>
              <a:t>«Бюджетный учет»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55792" y="5882640"/>
            <a:ext cx="4968240" cy="591312"/>
          </a:xfrm>
          <a:prstGeom prst="rect">
            <a:avLst/>
          </a:prstGeom>
          <a:solidFill>
            <a:srgbClr val="FBE4D7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400"/>
              </a:lnSpc>
              <a:spcBef>
                <a:spcPts val="2170"/>
              </a:spcBef>
            </a:pPr>
            <a:r>
              <a:rPr lang="ru" sz="2100" b="1">
                <a:solidFill>
                  <a:srgbClr val="EC0808"/>
                </a:solidFill>
                <a:latin typeface="Times New Roman"/>
              </a:rPr>
              <a:t>Процессы, связанные с управлением _</a:t>
            </a:r>
            <a:r>
              <a:rPr lang="ru" sz="2100" b="1" u="sng">
                <a:solidFill>
                  <a:srgbClr val="EC0808"/>
                </a:solidFill>
                <a:latin typeface="Times New Roman"/>
              </a:rPr>
              <a:t>информацией о Школе</a:t>
            </a:r>
            <a:r>
              <a:rPr lang="ru" sz="2100" b="1">
                <a:solidFill>
                  <a:srgbClr val="EC0808"/>
                </a:solidFill>
                <a:latin typeface="Times New Roman"/>
              </a:rPr>
              <a:t>_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917680" y="6595872"/>
            <a:ext cx="118872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ru" sz="950">
                <a:solidFill>
                  <a:srgbClr val="0D90D0"/>
                </a:solidFill>
                <a:latin typeface="Franklin Gothic Book"/>
              </a:rPr>
              <a:t>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Широкоэкранный</PresentationFormat>
  <Paragraphs>155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Calibri</vt:lpstr>
      <vt:lpstr>Courier New</vt:lpstr>
      <vt:lpstr>Franklin Gothic Book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modified xsi:type="dcterms:W3CDTF">2021-10-05T16:20:07Z</dcterms:modified>
</cp:coreProperties>
</file>