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2" r:id="rId7"/>
    <p:sldId id="263" r:id="rId8"/>
    <p:sldId id="266" r:id="rId9"/>
    <p:sldId id="265" r:id="rId10"/>
    <p:sldId id="264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EEE5E-63CF-4933-BB4C-C1CD63C5190D}" type="doc">
      <dgm:prSet loTypeId="urn:microsoft.com/office/officeart/2005/8/layout/vList6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6B9F89D-D1E8-4E81-9202-064DBEEA7E73}">
      <dgm:prSet phldrT="[Текст]"/>
      <dgm:spPr/>
      <dgm:t>
        <a:bodyPr/>
        <a:lstStyle/>
        <a:p>
          <a:r>
            <a:rPr lang="en-US" b="1" dirty="0" smtClean="0">
              <a:solidFill>
                <a:schemeClr val="accent2">
                  <a:lumMod val="50000"/>
                </a:schemeClr>
              </a:solidFill>
            </a:rPr>
            <a:t>I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 ЭТАП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1DF4268B-52EF-44C3-AD18-6345443EE86F}" type="parTrans" cxnId="{A92A1314-3492-4354-9616-B4B5076AAD36}">
      <dgm:prSet/>
      <dgm:spPr/>
      <dgm:t>
        <a:bodyPr/>
        <a:lstStyle/>
        <a:p>
          <a:endParaRPr lang="ru-RU"/>
        </a:p>
      </dgm:t>
    </dgm:pt>
    <dgm:pt modelId="{761C2D86-B0D1-4551-95DC-B6E83A7D8800}" type="sibTrans" cxnId="{A92A1314-3492-4354-9616-B4B5076AAD36}">
      <dgm:prSet/>
      <dgm:spPr/>
      <dgm:t>
        <a:bodyPr/>
        <a:lstStyle/>
        <a:p>
          <a:endParaRPr lang="ru-RU"/>
        </a:p>
      </dgm:t>
    </dgm:pt>
    <dgm:pt modelId="{FE55B37D-FBDE-46BA-BC28-72A962F74580}">
      <dgm:prSet phldrT="[Текст]"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классный – май-октябрь 2021 года.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185BB883-2690-42E2-A918-4FF62C9412AD}" type="parTrans" cxnId="{5E7427C4-7C0B-4E05-B181-3C4399FAD13D}">
      <dgm:prSet/>
      <dgm:spPr/>
      <dgm:t>
        <a:bodyPr/>
        <a:lstStyle/>
        <a:p>
          <a:endParaRPr lang="ru-RU"/>
        </a:p>
      </dgm:t>
    </dgm:pt>
    <dgm:pt modelId="{315DA936-1BA2-4679-8BC8-4DD0B48B4009}" type="sibTrans" cxnId="{5E7427C4-7C0B-4E05-B181-3C4399FAD13D}">
      <dgm:prSet/>
      <dgm:spPr/>
      <dgm:t>
        <a:bodyPr/>
        <a:lstStyle/>
        <a:p>
          <a:endParaRPr lang="ru-RU"/>
        </a:p>
      </dgm:t>
    </dgm:pt>
    <dgm:pt modelId="{493C2415-6272-4BEE-846B-71BCCCB3C575}">
      <dgm:prSet phldrT="[Текст]"/>
      <dgm:spPr/>
      <dgm:t>
        <a:bodyPr/>
        <a:lstStyle/>
        <a:p>
          <a:r>
            <a:rPr lang="en-US" b="1" dirty="0" smtClean="0">
              <a:solidFill>
                <a:schemeClr val="accent2">
                  <a:lumMod val="50000"/>
                </a:schemeClr>
              </a:solidFill>
            </a:rPr>
            <a:t>II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 ЭТАП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2B0A8E15-F9FD-4985-AB63-D817EB0FAC68}" type="parTrans" cxnId="{D24DB30F-1C76-4470-AD1F-A1D914C27742}">
      <dgm:prSet/>
      <dgm:spPr/>
      <dgm:t>
        <a:bodyPr/>
        <a:lstStyle/>
        <a:p>
          <a:endParaRPr lang="ru-RU"/>
        </a:p>
      </dgm:t>
    </dgm:pt>
    <dgm:pt modelId="{1943A633-4BAB-4DFD-880F-BFC2C14D6B4D}" type="sibTrans" cxnId="{D24DB30F-1C76-4470-AD1F-A1D914C27742}">
      <dgm:prSet/>
      <dgm:spPr/>
      <dgm:t>
        <a:bodyPr/>
        <a:lstStyle/>
        <a:p>
          <a:endParaRPr lang="ru-RU"/>
        </a:p>
      </dgm:t>
    </dgm:pt>
    <dgm:pt modelId="{1FB08C04-4DCE-46F9-9A82-7F58FDE0C4F6}">
      <dgm:prSet phldrT="[Текст]"/>
      <dgm:spPr/>
      <dgm:t>
        <a:bodyPr/>
        <a:lstStyle/>
        <a:p>
          <a:r>
            <a:rPr lang="en-US" b="1" dirty="0" smtClean="0">
              <a:solidFill>
                <a:schemeClr val="accent2">
                  <a:lumMod val="50000"/>
                </a:schemeClr>
              </a:solidFill>
            </a:rPr>
            <a:t>III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 ЭТАП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648A4B92-0A38-4D0A-8C94-ED59AABF120E}" type="sibTrans" cxnId="{5875D56C-44BE-4189-9831-393C7C0A9B83}">
      <dgm:prSet/>
      <dgm:spPr/>
      <dgm:t>
        <a:bodyPr/>
        <a:lstStyle/>
        <a:p>
          <a:endParaRPr lang="ru-RU"/>
        </a:p>
      </dgm:t>
    </dgm:pt>
    <dgm:pt modelId="{AAEA80F6-C2FD-44CE-8758-10FD725A81E5}" type="parTrans" cxnId="{5875D56C-44BE-4189-9831-393C7C0A9B83}">
      <dgm:prSet/>
      <dgm:spPr/>
      <dgm:t>
        <a:bodyPr/>
        <a:lstStyle/>
        <a:p>
          <a:endParaRPr lang="ru-RU"/>
        </a:p>
      </dgm:t>
    </dgm:pt>
    <dgm:pt modelId="{2AF9BC01-40E2-473E-9ADD-F96171B042E0}">
      <dgm:prSet phldrT="[Текст]"/>
      <dgm:spPr/>
      <dgm:t>
        <a:bodyPr/>
        <a:lstStyle/>
        <a:p>
          <a:r>
            <a:rPr lang="en-US" b="1" dirty="0" smtClean="0">
              <a:solidFill>
                <a:schemeClr val="accent2">
                  <a:lumMod val="50000"/>
                </a:schemeClr>
              </a:solidFill>
            </a:rPr>
            <a:t>IV 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ЭТАП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18183CF2-FA25-41B2-B106-3D30C47F8CFD}" type="parTrans" cxnId="{5FB93596-923E-420D-82F2-3D3467A5F535}">
      <dgm:prSet/>
      <dgm:spPr/>
      <dgm:t>
        <a:bodyPr/>
        <a:lstStyle/>
        <a:p>
          <a:endParaRPr lang="ru-RU"/>
        </a:p>
      </dgm:t>
    </dgm:pt>
    <dgm:pt modelId="{09BEE7F8-1C57-4560-BED9-9493EA021DE8}" type="sibTrans" cxnId="{5FB93596-923E-420D-82F2-3D3467A5F535}">
      <dgm:prSet/>
      <dgm:spPr/>
      <dgm:t>
        <a:bodyPr/>
        <a:lstStyle/>
        <a:p>
          <a:endParaRPr lang="ru-RU"/>
        </a:p>
      </dgm:t>
    </dgm:pt>
    <dgm:pt modelId="{302BC956-3D1E-4C37-BFCB-157BE18D0BD0}">
      <dgm:prSet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школьный –  ноябрь-декабрь 2021 года.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EF3AE959-6DE8-4211-B5ED-D0F52DEEF06A}" type="parTrans" cxnId="{1FF627EB-58D2-4888-8D21-C85AA8336683}">
      <dgm:prSet/>
      <dgm:spPr/>
      <dgm:t>
        <a:bodyPr/>
        <a:lstStyle/>
        <a:p>
          <a:endParaRPr lang="ru-RU"/>
        </a:p>
      </dgm:t>
    </dgm:pt>
    <dgm:pt modelId="{D31A80EB-6162-4502-962D-438DDE018333}" type="sibTrans" cxnId="{1FF627EB-58D2-4888-8D21-C85AA8336683}">
      <dgm:prSet/>
      <dgm:spPr/>
      <dgm:t>
        <a:bodyPr/>
        <a:lstStyle/>
        <a:p>
          <a:endParaRPr lang="ru-RU"/>
        </a:p>
      </dgm:t>
    </dgm:pt>
    <dgm:pt modelId="{C4AF3B76-5F3C-4872-8A3B-AC823ABF9F46}">
      <dgm:prSet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муниципальный – январь-апрель 2022 года.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31595B82-747C-45CB-B684-AC0BECC9C414}" type="parTrans" cxnId="{B787BF61-35A0-4861-8980-840F49DC7965}">
      <dgm:prSet/>
      <dgm:spPr/>
      <dgm:t>
        <a:bodyPr/>
        <a:lstStyle/>
        <a:p>
          <a:endParaRPr lang="ru-RU"/>
        </a:p>
      </dgm:t>
    </dgm:pt>
    <dgm:pt modelId="{B6F91BBD-DA86-428B-BDCC-FCD733C75237}" type="sibTrans" cxnId="{B787BF61-35A0-4861-8980-840F49DC7965}">
      <dgm:prSet/>
      <dgm:spPr/>
      <dgm:t>
        <a:bodyPr/>
        <a:lstStyle/>
        <a:p>
          <a:endParaRPr lang="ru-RU"/>
        </a:p>
      </dgm:t>
    </dgm:pt>
    <dgm:pt modelId="{88967623-4E60-46AB-8AC9-B8417B4AA399}">
      <dgm:prSet/>
      <dgm:spPr/>
      <dgm:t>
        <a:bodyPr/>
        <a:lstStyle/>
        <a:p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региональный – май 2022 года.</a:t>
          </a:r>
          <a:endParaRPr lang="ru-RU" dirty="0">
            <a:solidFill>
              <a:schemeClr val="accent2">
                <a:lumMod val="50000"/>
              </a:schemeClr>
            </a:solidFill>
          </a:endParaRPr>
        </a:p>
      </dgm:t>
    </dgm:pt>
    <dgm:pt modelId="{7835C077-6CC5-4AF1-B76B-6C70B97EA14B}" type="sibTrans" cxnId="{5E86D0D3-4AC8-4C66-BDE5-F9A562857E18}">
      <dgm:prSet/>
      <dgm:spPr/>
      <dgm:t>
        <a:bodyPr/>
        <a:lstStyle/>
        <a:p>
          <a:endParaRPr lang="ru-RU"/>
        </a:p>
      </dgm:t>
    </dgm:pt>
    <dgm:pt modelId="{6DE3316C-1467-485F-972D-A3BA67E67741}" type="parTrans" cxnId="{5E86D0D3-4AC8-4C66-BDE5-F9A562857E18}">
      <dgm:prSet/>
      <dgm:spPr/>
      <dgm:t>
        <a:bodyPr/>
        <a:lstStyle/>
        <a:p>
          <a:endParaRPr lang="ru-RU"/>
        </a:p>
      </dgm:t>
    </dgm:pt>
    <dgm:pt modelId="{07635E47-AD66-4A02-97C5-6E5D1D0FCB24}" type="pres">
      <dgm:prSet presAssocID="{E29EEE5E-63CF-4933-BB4C-C1CD63C5190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B96BA90-9D00-4224-9064-9B79E35EB944}" type="pres">
      <dgm:prSet presAssocID="{F6B9F89D-D1E8-4E81-9202-064DBEEA7E73}" presName="linNode" presStyleCnt="0"/>
      <dgm:spPr/>
    </dgm:pt>
    <dgm:pt modelId="{452DE4F1-D38C-43B9-9915-A4143E76D458}" type="pres">
      <dgm:prSet presAssocID="{F6B9F89D-D1E8-4E81-9202-064DBEEA7E73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2AC45-3E4E-492B-A0BB-F1076CA201ED}" type="pres">
      <dgm:prSet presAssocID="{F6B9F89D-D1E8-4E81-9202-064DBEEA7E73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6346A-6834-4331-98D5-A55B48B65459}" type="pres">
      <dgm:prSet presAssocID="{761C2D86-B0D1-4551-95DC-B6E83A7D8800}" presName="spacing" presStyleCnt="0"/>
      <dgm:spPr/>
    </dgm:pt>
    <dgm:pt modelId="{D4FAA141-2CC8-4343-9586-6212548A8D28}" type="pres">
      <dgm:prSet presAssocID="{493C2415-6272-4BEE-846B-71BCCCB3C575}" presName="linNode" presStyleCnt="0"/>
      <dgm:spPr/>
    </dgm:pt>
    <dgm:pt modelId="{E645FE92-F023-4C9E-BAED-76C4987AA4D8}" type="pres">
      <dgm:prSet presAssocID="{493C2415-6272-4BEE-846B-71BCCCB3C575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8DAC71-29A5-45CC-93EE-315775BFBA03}" type="pres">
      <dgm:prSet presAssocID="{493C2415-6272-4BEE-846B-71BCCCB3C575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876C5D-307A-46F7-9942-E987C7E5D7E1}" type="pres">
      <dgm:prSet presAssocID="{1943A633-4BAB-4DFD-880F-BFC2C14D6B4D}" presName="spacing" presStyleCnt="0"/>
      <dgm:spPr/>
    </dgm:pt>
    <dgm:pt modelId="{8DEEE5BC-CEB8-4BCB-A704-52495EFE1C21}" type="pres">
      <dgm:prSet presAssocID="{1FB08C04-4DCE-46F9-9A82-7F58FDE0C4F6}" presName="linNode" presStyleCnt="0"/>
      <dgm:spPr/>
    </dgm:pt>
    <dgm:pt modelId="{19522E01-711A-4512-84B7-26066FF06F32}" type="pres">
      <dgm:prSet presAssocID="{1FB08C04-4DCE-46F9-9A82-7F58FDE0C4F6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CD18B-0C1A-4B50-9578-4B7D26BAEBC8}" type="pres">
      <dgm:prSet presAssocID="{1FB08C04-4DCE-46F9-9A82-7F58FDE0C4F6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E81D2-10BE-4DCA-AE9E-849E3036FD52}" type="pres">
      <dgm:prSet presAssocID="{648A4B92-0A38-4D0A-8C94-ED59AABF120E}" presName="spacing" presStyleCnt="0"/>
      <dgm:spPr/>
    </dgm:pt>
    <dgm:pt modelId="{09AD6175-A5A8-49FE-9F1F-37DC58CE89E5}" type="pres">
      <dgm:prSet presAssocID="{2AF9BC01-40E2-473E-9ADD-F96171B042E0}" presName="linNode" presStyleCnt="0"/>
      <dgm:spPr/>
    </dgm:pt>
    <dgm:pt modelId="{D97F6179-9DF9-45FA-B8F6-E1B7338426E6}" type="pres">
      <dgm:prSet presAssocID="{2AF9BC01-40E2-473E-9ADD-F96171B042E0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F4946-37B9-4060-A120-2DEFC775FB66}" type="pres">
      <dgm:prSet presAssocID="{2AF9BC01-40E2-473E-9ADD-F96171B042E0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2A1314-3492-4354-9616-B4B5076AAD36}" srcId="{E29EEE5E-63CF-4933-BB4C-C1CD63C5190D}" destId="{F6B9F89D-D1E8-4E81-9202-064DBEEA7E73}" srcOrd="0" destOrd="0" parTransId="{1DF4268B-52EF-44C3-AD18-6345443EE86F}" sibTransId="{761C2D86-B0D1-4551-95DC-B6E83A7D8800}"/>
    <dgm:cxn modelId="{5E7427C4-7C0B-4E05-B181-3C4399FAD13D}" srcId="{F6B9F89D-D1E8-4E81-9202-064DBEEA7E73}" destId="{FE55B37D-FBDE-46BA-BC28-72A962F74580}" srcOrd="0" destOrd="0" parTransId="{185BB883-2690-42E2-A918-4FF62C9412AD}" sibTransId="{315DA936-1BA2-4679-8BC8-4DD0B48B4009}"/>
    <dgm:cxn modelId="{5875D56C-44BE-4189-9831-393C7C0A9B83}" srcId="{E29EEE5E-63CF-4933-BB4C-C1CD63C5190D}" destId="{1FB08C04-4DCE-46F9-9A82-7F58FDE0C4F6}" srcOrd="2" destOrd="0" parTransId="{AAEA80F6-C2FD-44CE-8758-10FD725A81E5}" sibTransId="{648A4B92-0A38-4D0A-8C94-ED59AABF120E}"/>
    <dgm:cxn modelId="{D24DB30F-1C76-4470-AD1F-A1D914C27742}" srcId="{E29EEE5E-63CF-4933-BB4C-C1CD63C5190D}" destId="{493C2415-6272-4BEE-846B-71BCCCB3C575}" srcOrd="1" destOrd="0" parTransId="{2B0A8E15-F9FD-4985-AB63-D817EB0FAC68}" sibTransId="{1943A633-4BAB-4DFD-880F-BFC2C14D6B4D}"/>
    <dgm:cxn modelId="{78772F6F-E5CB-44A8-AEFB-A4A7CB753FA7}" type="presOf" srcId="{302BC956-3D1E-4C37-BFCB-157BE18D0BD0}" destId="{C98DAC71-29A5-45CC-93EE-315775BFBA03}" srcOrd="0" destOrd="0" presId="urn:microsoft.com/office/officeart/2005/8/layout/vList6"/>
    <dgm:cxn modelId="{B3FD76BD-5BB3-4149-A59A-E17E74E03881}" type="presOf" srcId="{493C2415-6272-4BEE-846B-71BCCCB3C575}" destId="{E645FE92-F023-4C9E-BAED-76C4987AA4D8}" srcOrd="0" destOrd="0" presId="urn:microsoft.com/office/officeart/2005/8/layout/vList6"/>
    <dgm:cxn modelId="{5E86D0D3-4AC8-4C66-BDE5-F9A562857E18}" srcId="{2AF9BC01-40E2-473E-9ADD-F96171B042E0}" destId="{88967623-4E60-46AB-8AC9-B8417B4AA399}" srcOrd="0" destOrd="0" parTransId="{6DE3316C-1467-485F-972D-A3BA67E67741}" sibTransId="{7835C077-6CC5-4AF1-B76B-6C70B97EA14B}"/>
    <dgm:cxn modelId="{F2D1B183-CAA5-4212-B352-441756827BE1}" type="presOf" srcId="{F6B9F89D-D1E8-4E81-9202-064DBEEA7E73}" destId="{452DE4F1-D38C-43B9-9915-A4143E76D458}" srcOrd="0" destOrd="0" presId="urn:microsoft.com/office/officeart/2005/8/layout/vList6"/>
    <dgm:cxn modelId="{96DC407A-6FED-4450-9D8D-6BCEA3254F40}" type="presOf" srcId="{1FB08C04-4DCE-46F9-9A82-7F58FDE0C4F6}" destId="{19522E01-711A-4512-84B7-26066FF06F32}" srcOrd="0" destOrd="0" presId="urn:microsoft.com/office/officeart/2005/8/layout/vList6"/>
    <dgm:cxn modelId="{5FB93596-923E-420D-82F2-3D3467A5F535}" srcId="{E29EEE5E-63CF-4933-BB4C-C1CD63C5190D}" destId="{2AF9BC01-40E2-473E-9ADD-F96171B042E0}" srcOrd="3" destOrd="0" parTransId="{18183CF2-FA25-41B2-B106-3D30C47F8CFD}" sibTransId="{09BEE7F8-1C57-4560-BED9-9493EA021DE8}"/>
    <dgm:cxn modelId="{CF8BBC01-55F3-4A4A-AE93-6D14F9DCCB03}" type="presOf" srcId="{E29EEE5E-63CF-4933-BB4C-C1CD63C5190D}" destId="{07635E47-AD66-4A02-97C5-6E5D1D0FCB24}" srcOrd="0" destOrd="0" presId="urn:microsoft.com/office/officeart/2005/8/layout/vList6"/>
    <dgm:cxn modelId="{A99D841E-EC23-411E-ADAC-7FEC2CDA7C22}" type="presOf" srcId="{FE55B37D-FBDE-46BA-BC28-72A962F74580}" destId="{F982AC45-3E4E-492B-A0BB-F1076CA201ED}" srcOrd="0" destOrd="0" presId="urn:microsoft.com/office/officeart/2005/8/layout/vList6"/>
    <dgm:cxn modelId="{61D8A796-C260-489A-AB88-FA71AFA9542E}" type="presOf" srcId="{C4AF3B76-5F3C-4872-8A3B-AC823ABF9F46}" destId="{C7BCD18B-0C1A-4B50-9578-4B7D26BAEBC8}" srcOrd="0" destOrd="0" presId="urn:microsoft.com/office/officeart/2005/8/layout/vList6"/>
    <dgm:cxn modelId="{1FF627EB-58D2-4888-8D21-C85AA8336683}" srcId="{493C2415-6272-4BEE-846B-71BCCCB3C575}" destId="{302BC956-3D1E-4C37-BFCB-157BE18D0BD0}" srcOrd="0" destOrd="0" parTransId="{EF3AE959-6DE8-4211-B5ED-D0F52DEEF06A}" sibTransId="{D31A80EB-6162-4502-962D-438DDE018333}"/>
    <dgm:cxn modelId="{87C8749F-91E4-4E65-B383-D42B8599C83C}" type="presOf" srcId="{88967623-4E60-46AB-8AC9-B8417B4AA399}" destId="{9AEF4946-37B9-4060-A120-2DEFC775FB66}" srcOrd="0" destOrd="0" presId="urn:microsoft.com/office/officeart/2005/8/layout/vList6"/>
    <dgm:cxn modelId="{B787BF61-35A0-4861-8980-840F49DC7965}" srcId="{1FB08C04-4DCE-46F9-9A82-7F58FDE0C4F6}" destId="{C4AF3B76-5F3C-4872-8A3B-AC823ABF9F46}" srcOrd="0" destOrd="0" parTransId="{31595B82-747C-45CB-B684-AC0BECC9C414}" sibTransId="{B6F91BBD-DA86-428B-BDCC-FCD733C75237}"/>
    <dgm:cxn modelId="{82E6BB6A-9DCD-4EF4-8FAB-14E055819B03}" type="presOf" srcId="{2AF9BC01-40E2-473E-9ADD-F96171B042E0}" destId="{D97F6179-9DF9-45FA-B8F6-E1B7338426E6}" srcOrd="0" destOrd="0" presId="urn:microsoft.com/office/officeart/2005/8/layout/vList6"/>
    <dgm:cxn modelId="{9636B977-F687-4FFC-AB7C-084854CEC7AC}" type="presParOf" srcId="{07635E47-AD66-4A02-97C5-6E5D1D0FCB24}" destId="{CB96BA90-9D00-4224-9064-9B79E35EB944}" srcOrd="0" destOrd="0" presId="urn:microsoft.com/office/officeart/2005/8/layout/vList6"/>
    <dgm:cxn modelId="{341A46EB-1F82-4EA8-B5A7-933212FB712B}" type="presParOf" srcId="{CB96BA90-9D00-4224-9064-9B79E35EB944}" destId="{452DE4F1-D38C-43B9-9915-A4143E76D458}" srcOrd="0" destOrd="0" presId="urn:microsoft.com/office/officeart/2005/8/layout/vList6"/>
    <dgm:cxn modelId="{318B1671-A2CD-4153-8E58-3D78CAD8A6F3}" type="presParOf" srcId="{CB96BA90-9D00-4224-9064-9B79E35EB944}" destId="{F982AC45-3E4E-492B-A0BB-F1076CA201ED}" srcOrd="1" destOrd="0" presId="urn:microsoft.com/office/officeart/2005/8/layout/vList6"/>
    <dgm:cxn modelId="{6CDF9048-53AB-4EF3-BA5C-84BE2E8C2EF2}" type="presParOf" srcId="{07635E47-AD66-4A02-97C5-6E5D1D0FCB24}" destId="{D836346A-6834-4331-98D5-A55B48B65459}" srcOrd="1" destOrd="0" presId="urn:microsoft.com/office/officeart/2005/8/layout/vList6"/>
    <dgm:cxn modelId="{2C7C8F81-83ED-4581-85DE-86411C503B14}" type="presParOf" srcId="{07635E47-AD66-4A02-97C5-6E5D1D0FCB24}" destId="{D4FAA141-2CC8-4343-9586-6212548A8D28}" srcOrd="2" destOrd="0" presId="urn:microsoft.com/office/officeart/2005/8/layout/vList6"/>
    <dgm:cxn modelId="{B40CEDE3-570A-4C6D-8CBB-0D81869C8ED3}" type="presParOf" srcId="{D4FAA141-2CC8-4343-9586-6212548A8D28}" destId="{E645FE92-F023-4C9E-BAED-76C4987AA4D8}" srcOrd="0" destOrd="0" presId="urn:microsoft.com/office/officeart/2005/8/layout/vList6"/>
    <dgm:cxn modelId="{E5AB01C0-6366-4D66-AF24-3CD8FBA3D755}" type="presParOf" srcId="{D4FAA141-2CC8-4343-9586-6212548A8D28}" destId="{C98DAC71-29A5-45CC-93EE-315775BFBA03}" srcOrd="1" destOrd="0" presId="urn:microsoft.com/office/officeart/2005/8/layout/vList6"/>
    <dgm:cxn modelId="{05A5C526-66C4-4FF2-BF3F-3AC99A7D0B1C}" type="presParOf" srcId="{07635E47-AD66-4A02-97C5-6E5D1D0FCB24}" destId="{4B876C5D-307A-46F7-9942-E987C7E5D7E1}" srcOrd="3" destOrd="0" presId="urn:microsoft.com/office/officeart/2005/8/layout/vList6"/>
    <dgm:cxn modelId="{32834CC2-6ED9-44E2-A675-67AEA4231E9B}" type="presParOf" srcId="{07635E47-AD66-4A02-97C5-6E5D1D0FCB24}" destId="{8DEEE5BC-CEB8-4BCB-A704-52495EFE1C21}" srcOrd="4" destOrd="0" presId="urn:microsoft.com/office/officeart/2005/8/layout/vList6"/>
    <dgm:cxn modelId="{2110FF65-E8B4-4703-9C04-80C48CE002C3}" type="presParOf" srcId="{8DEEE5BC-CEB8-4BCB-A704-52495EFE1C21}" destId="{19522E01-711A-4512-84B7-26066FF06F32}" srcOrd="0" destOrd="0" presId="urn:microsoft.com/office/officeart/2005/8/layout/vList6"/>
    <dgm:cxn modelId="{F79CD226-F909-4626-A09C-9474FC50CE76}" type="presParOf" srcId="{8DEEE5BC-CEB8-4BCB-A704-52495EFE1C21}" destId="{C7BCD18B-0C1A-4B50-9578-4B7D26BAEBC8}" srcOrd="1" destOrd="0" presId="urn:microsoft.com/office/officeart/2005/8/layout/vList6"/>
    <dgm:cxn modelId="{158DDD72-FB53-4849-9564-44521A86B789}" type="presParOf" srcId="{07635E47-AD66-4A02-97C5-6E5D1D0FCB24}" destId="{6CFE81D2-10BE-4DCA-AE9E-849E3036FD52}" srcOrd="5" destOrd="0" presId="urn:microsoft.com/office/officeart/2005/8/layout/vList6"/>
    <dgm:cxn modelId="{0A043EAB-A911-4B1E-901A-8C246B03AD94}" type="presParOf" srcId="{07635E47-AD66-4A02-97C5-6E5D1D0FCB24}" destId="{09AD6175-A5A8-49FE-9F1F-37DC58CE89E5}" srcOrd="6" destOrd="0" presId="urn:microsoft.com/office/officeart/2005/8/layout/vList6"/>
    <dgm:cxn modelId="{FD35E94C-20B0-43C0-89E3-C640AF29527A}" type="presParOf" srcId="{09AD6175-A5A8-49FE-9F1F-37DC58CE89E5}" destId="{D97F6179-9DF9-45FA-B8F6-E1B7338426E6}" srcOrd="0" destOrd="0" presId="urn:microsoft.com/office/officeart/2005/8/layout/vList6"/>
    <dgm:cxn modelId="{8BCE8964-50BB-4BF7-9328-9EE1325085F9}" type="presParOf" srcId="{09AD6175-A5A8-49FE-9F1F-37DC58CE89E5}" destId="{9AEF4946-37B9-4060-A120-2DEFC775FB6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2AC45-3E4E-492B-A0BB-F1076CA201ED}">
      <dsp:nvSpPr>
        <dsp:cNvPr id="0" name=""/>
        <dsp:cNvSpPr/>
      </dsp:nvSpPr>
      <dsp:spPr>
        <a:xfrm>
          <a:off x="4628962" y="1664"/>
          <a:ext cx="6943444" cy="1320451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accent2">
                  <a:lumMod val="50000"/>
                </a:schemeClr>
              </a:solidFill>
            </a:rPr>
            <a:t>классный – май-октябрь 2021 года.</a:t>
          </a:r>
          <a:endParaRPr lang="ru-RU" sz="33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628962" y="166720"/>
        <a:ext cx="6448275" cy="990339"/>
      </dsp:txXfrm>
    </dsp:sp>
    <dsp:sp modelId="{452DE4F1-D38C-43B9-9915-A4143E76D458}">
      <dsp:nvSpPr>
        <dsp:cNvPr id="0" name=""/>
        <dsp:cNvSpPr/>
      </dsp:nvSpPr>
      <dsp:spPr>
        <a:xfrm>
          <a:off x="0" y="1664"/>
          <a:ext cx="4628962" cy="13204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solidFill>
                <a:schemeClr val="accent2">
                  <a:lumMod val="50000"/>
                </a:schemeClr>
              </a:solidFill>
            </a:rPr>
            <a:t>I</a:t>
          </a:r>
          <a:r>
            <a:rPr lang="ru-RU" sz="6500" b="1" kern="1200" dirty="0" smtClean="0">
              <a:solidFill>
                <a:schemeClr val="accent2">
                  <a:lumMod val="50000"/>
                </a:schemeClr>
              </a:solidFill>
            </a:rPr>
            <a:t> ЭТАП</a:t>
          </a:r>
          <a:endParaRPr lang="ru-RU" sz="65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4459" y="66123"/>
        <a:ext cx="4500044" cy="1191533"/>
      </dsp:txXfrm>
    </dsp:sp>
    <dsp:sp modelId="{C98DAC71-29A5-45CC-93EE-315775BFBA03}">
      <dsp:nvSpPr>
        <dsp:cNvPr id="0" name=""/>
        <dsp:cNvSpPr/>
      </dsp:nvSpPr>
      <dsp:spPr>
        <a:xfrm>
          <a:off x="4628962" y="1454161"/>
          <a:ext cx="6943444" cy="1320451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accent2">
                  <a:lumMod val="50000"/>
                </a:schemeClr>
              </a:solidFill>
            </a:rPr>
            <a:t>школьный –  ноябрь-декабрь 2021 года.</a:t>
          </a:r>
          <a:endParaRPr lang="ru-RU" sz="33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628962" y="1619217"/>
        <a:ext cx="6448275" cy="990339"/>
      </dsp:txXfrm>
    </dsp:sp>
    <dsp:sp modelId="{E645FE92-F023-4C9E-BAED-76C4987AA4D8}">
      <dsp:nvSpPr>
        <dsp:cNvPr id="0" name=""/>
        <dsp:cNvSpPr/>
      </dsp:nvSpPr>
      <dsp:spPr>
        <a:xfrm>
          <a:off x="0" y="1454161"/>
          <a:ext cx="4628962" cy="13204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solidFill>
                <a:schemeClr val="accent2">
                  <a:lumMod val="50000"/>
                </a:schemeClr>
              </a:solidFill>
            </a:rPr>
            <a:t>II</a:t>
          </a:r>
          <a:r>
            <a:rPr lang="ru-RU" sz="6500" b="1" kern="1200" dirty="0" smtClean="0">
              <a:solidFill>
                <a:schemeClr val="accent2">
                  <a:lumMod val="50000"/>
                </a:schemeClr>
              </a:solidFill>
            </a:rPr>
            <a:t> ЭТАП</a:t>
          </a:r>
          <a:endParaRPr lang="ru-RU" sz="65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4459" y="1518620"/>
        <a:ext cx="4500044" cy="1191533"/>
      </dsp:txXfrm>
    </dsp:sp>
    <dsp:sp modelId="{C7BCD18B-0C1A-4B50-9578-4B7D26BAEBC8}">
      <dsp:nvSpPr>
        <dsp:cNvPr id="0" name=""/>
        <dsp:cNvSpPr/>
      </dsp:nvSpPr>
      <dsp:spPr>
        <a:xfrm>
          <a:off x="4628962" y="2906658"/>
          <a:ext cx="6943444" cy="1320451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accent2">
                  <a:lumMod val="50000"/>
                </a:schemeClr>
              </a:solidFill>
            </a:rPr>
            <a:t>муниципальный – январь-апрель 2022 года.</a:t>
          </a:r>
          <a:endParaRPr lang="ru-RU" sz="33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628962" y="3071714"/>
        <a:ext cx="6448275" cy="990339"/>
      </dsp:txXfrm>
    </dsp:sp>
    <dsp:sp modelId="{19522E01-711A-4512-84B7-26066FF06F32}">
      <dsp:nvSpPr>
        <dsp:cNvPr id="0" name=""/>
        <dsp:cNvSpPr/>
      </dsp:nvSpPr>
      <dsp:spPr>
        <a:xfrm>
          <a:off x="0" y="2906658"/>
          <a:ext cx="4628962" cy="13204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solidFill>
                <a:schemeClr val="accent2">
                  <a:lumMod val="50000"/>
                </a:schemeClr>
              </a:solidFill>
            </a:rPr>
            <a:t>III</a:t>
          </a:r>
          <a:r>
            <a:rPr lang="ru-RU" sz="6500" b="1" kern="1200" dirty="0" smtClean="0">
              <a:solidFill>
                <a:schemeClr val="accent2">
                  <a:lumMod val="50000"/>
                </a:schemeClr>
              </a:solidFill>
            </a:rPr>
            <a:t> ЭТАП</a:t>
          </a:r>
          <a:endParaRPr lang="ru-RU" sz="65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4459" y="2971117"/>
        <a:ext cx="4500044" cy="1191533"/>
      </dsp:txXfrm>
    </dsp:sp>
    <dsp:sp modelId="{9AEF4946-37B9-4060-A120-2DEFC775FB66}">
      <dsp:nvSpPr>
        <dsp:cNvPr id="0" name=""/>
        <dsp:cNvSpPr/>
      </dsp:nvSpPr>
      <dsp:spPr>
        <a:xfrm>
          <a:off x="4628962" y="4359155"/>
          <a:ext cx="6943444" cy="1320451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300" kern="1200" dirty="0" smtClean="0">
              <a:solidFill>
                <a:schemeClr val="accent2">
                  <a:lumMod val="50000"/>
                </a:schemeClr>
              </a:solidFill>
            </a:rPr>
            <a:t>региональный – май 2022 года.</a:t>
          </a:r>
          <a:endParaRPr lang="ru-RU" sz="33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628962" y="4524211"/>
        <a:ext cx="6448275" cy="990339"/>
      </dsp:txXfrm>
    </dsp:sp>
    <dsp:sp modelId="{D97F6179-9DF9-45FA-B8F6-E1B7338426E6}">
      <dsp:nvSpPr>
        <dsp:cNvPr id="0" name=""/>
        <dsp:cNvSpPr/>
      </dsp:nvSpPr>
      <dsp:spPr>
        <a:xfrm>
          <a:off x="0" y="4359155"/>
          <a:ext cx="4628962" cy="13204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 smtClean="0">
              <a:solidFill>
                <a:schemeClr val="accent2">
                  <a:lumMod val="50000"/>
                </a:schemeClr>
              </a:solidFill>
            </a:rPr>
            <a:t>IV </a:t>
          </a:r>
          <a:r>
            <a:rPr lang="ru-RU" sz="6500" b="1" kern="1200" dirty="0" smtClean="0">
              <a:solidFill>
                <a:schemeClr val="accent2">
                  <a:lumMod val="50000"/>
                </a:schemeClr>
              </a:solidFill>
            </a:rPr>
            <a:t>ЭТАП</a:t>
          </a:r>
          <a:endParaRPr lang="ru-RU" sz="65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4459" y="4423614"/>
        <a:ext cx="4500044" cy="1191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31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89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17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0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70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6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36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798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2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0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41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DF250-2A98-43C9-94EA-FD8D09FF3035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0BB50-058C-43A1-A159-EED97F7A2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4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vk.com/public20496142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55092" y="198717"/>
            <a:ext cx="8785246" cy="2041975"/>
          </a:xfrm>
          <a:solidFill>
            <a:srgbClr val="FFF6D9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Региональный образовательный проект</a:t>
            </a:r>
            <a:b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«Пенза – город трудовой доблести»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4" y="2654603"/>
            <a:ext cx="5168427" cy="3491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1" y="2654603"/>
            <a:ext cx="6329247" cy="3491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0" y="634314"/>
            <a:ext cx="3006811" cy="1474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80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59319" y="1046205"/>
            <a:ext cx="11045910" cy="2761297"/>
          </a:xfrm>
          <a:prstGeom prst="rect">
            <a:avLst/>
          </a:prstGeo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РЕГИОНАЛЬНЫЙ этап – Май 2022 г. 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sz="2300" b="1" dirty="0">
                <a:solidFill>
                  <a:srgbClr val="C00000"/>
                </a:solidFill>
              </a:rPr>
              <a:t>Итоговые события:</a:t>
            </a:r>
          </a:p>
          <a:p>
            <a:pPr algn="just"/>
            <a:r>
              <a:rPr lang="ru-RU" sz="2300" b="1" dirty="0" smtClean="0">
                <a:solidFill>
                  <a:srgbClr val="C00000"/>
                </a:solidFill>
              </a:rPr>
              <a:t>Вахта </a:t>
            </a:r>
            <a:r>
              <a:rPr lang="ru-RU" sz="2300" b="1" dirty="0">
                <a:solidFill>
                  <a:srgbClr val="C00000"/>
                </a:solidFill>
              </a:rPr>
              <a:t>памяти, </a:t>
            </a:r>
            <a:r>
              <a:rPr lang="ru-RU" sz="2300" b="1" dirty="0">
                <a:solidFill>
                  <a:schemeClr val="accent4">
                    <a:lumMod val="50000"/>
                  </a:schemeClr>
                </a:solidFill>
              </a:rPr>
              <a:t>посвященная </a:t>
            </a:r>
            <a:r>
              <a:rPr lang="ru-RU" sz="2300" b="1" dirty="0" smtClean="0">
                <a:solidFill>
                  <a:schemeClr val="accent4">
                    <a:lumMod val="50000"/>
                  </a:schemeClr>
                </a:solidFill>
              </a:rPr>
              <a:t>77-й годовщине Победы </a:t>
            </a:r>
            <a:r>
              <a:rPr lang="ru-RU" sz="2300" b="1" dirty="0">
                <a:solidFill>
                  <a:schemeClr val="accent4">
                    <a:lumMod val="50000"/>
                  </a:schemeClr>
                </a:solidFill>
              </a:rPr>
              <a:t>в Великой Отечественной войне: организацию поста № 1 во всех населенных пунктах </a:t>
            </a:r>
            <a:r>
              <a:rPr lang="ru-RU" sz="2300" b="1" dirty="0" smtClean="0">
                <a:solidFill>
                  <a:schemeClr val="accent4">
                    <a:lumMod val="50000"/>
                  </a:schemeClr>
                </a:solidFill>
              </a:rPr>
              <a:t>Пензенской области</a:t>
            </a:r>
            <a:r>
              <a:rPr lang="ru-RU" sz="2300" b="1" dirty="0">
                <a:solidFill>
                  <a:schemeClr val="accent4">
                    <a:lumMod val="50000"/>
                  </a:schemeClr>
                </a:solidFill>
              </a:rPr>
              <a:t>: у памятников воинам, погибшим в годы </a:t>
            </a:r>
            <a:r>
              <a:rPr lang="ru-RU" sz="2300" b="1">
                <a:solidFill>
                  <a:schemeClr val="accent4">
                    <a:lumMod val="50000"/>
                  </a:schemeClr>
                </a:solidFill>
              </a:rPr>
              <a:t>Великой </a:t>
            </a:r>
            <a:r>
              <a:rPr lang="ru-RU" sz="2300" b="1" smtClean="0">
                <a:solidFill>
                  <a:schemeClr val="accent4">
                    <a:lumMod val="50000"/>
                  </a:schemeClr>
                </a:solidFill>
              </a:rPr>
              <a:t>Отечественной войны</a:t>
            </a:r>
            <a:r>
              <a:rPr lang="ru-RU" sz="2300" b="1" dirty="0">
                <a:solidFill>
                  <a:schemeClr val="accent4">
                    <a:lumMod val="50000"/>
                  </a:schemeClr>
                </a:solidFill>
              </a:rPr>
              <a:t>, труженикам тыла, у вечного огня.</a:t>
            </a:r>
          </a:p>
          <a:p>
            <a:pPr algn="just"/>
            <a:r>
              <a:rPr lang="ru-RU" sz="2300" b="1" dirty="0">
                <a:solidFill>
                  <a:srgbClr val="C00000"/>
                </a:solidFill>
              </a:rPr>
              <a:t>Гала-концерт </a:t>
            </a:r>
            <a:r>
              <a:rPr lang="ru-RU" sz="2300" b="1" dirty="0" smtClean="0">
                <a:solidFill>
                  <a:srgbClr val="C00000"/>
                </a:solidFill>
              </a:rPr>
              <a:t>«Пенза – город трудовой доблести» </a:t>
            </a:r>
            <a:r>
              <a:rPr lang="ru-RU" sz="2300" b="1" dirty="0">
                <a:solidFill>
                  <a:schemeClr val="accent4">
                    <a:lumMod val="50000"/>
                  </a:schemeClr>
                </a:solidFill>
              </a:rPr>
              <a:t>–  торжественное мероприятие с участием ветеранов Великой Отечественной войны, героев </a:t>
            </a:r>
            <a:r>
              <a:rPr lang="ru-RU" sz="2300" b="1" dirty="0" smtClean="0">
                <a:solidFill>
                  <a:schemeClr val="accent4">
                    <a:lumMod val="50000"/>
                  </a:schemeClr>
                </a:solidFill>
              </a:rPr>
              <a:t>трудового фронта.</a:t>
            </a:r>
            <a:endParaRPr lang="ru-RU" sz="23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18" y="4051389"/>
            <a:ext cx="3742896" cy="2277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819" y="4051389"/>
            <a:ext cx="3418718" cy="2277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48" y="4051389"/>
            <a:ext cx="3078480" cy="219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828799" y="166255"/>
            <a:ext cx="9480029" cy="568036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Этапы реализации </a:t>
            </a:r>
            <a:r>
              <a:rPr lang="ru-RU" sz="5400" b="1" dirty="0" smtClean="0">
                <a:solidFill>
                  <a:srgbClr val="C00000"/>
                </a:solidFill>
              </a:rPr>
              <a:t>проекта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" y="0"/>
            <a:ext cx="1719768" cy="82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66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270" y="239685"/>
            <a:ext cx="9521200" cy="954802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</a:rPr>
              <a:t>Методическое сопровождение </a:t>
            </a:r>
            <a:r>
              <a:rPr lang="ru-RU" sz="4000" b="1" dirty="0" smtClean="0">
                <a:solidFill>
                  <a:srgbClr val="C00000"/>
                </a:solidFill>
              </a:rPr>
              <a:t>проекта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34716" y="1541550"/>
            <a:ext cx="11104754" cy="4289623"/>
          </a:xfrm>
          <a:prstGeom prst="rect">
            <a:avLst/>
          </a:prstGeo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FF0000"/>
                </a:solidFill>
              </a:rPr>
              <a:t>нформационно-методические </a:t>
            </a:r>
            <a:r>
              <a:rPr lang="ru-RU" b="1" dirty="0">
                <a:solidFill>
                  <a:srgbClr val="FF0000"/>
                </a:solidFill>
              </a:rPr>
              <a:t>материалы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для руководителей проектных офисов в школах, муниципальных районах (городских округах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).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Календарь памятных дат на </a:t>
            </a:r>
            <a:r>
              <a:rPr lang="ru-RU" b="1" dirty="0" smtClean="0">
                <a:solidFill>
                  <a:srgbClr val="FF0000"/>
                </a:solidFill>
              </a:rPr>
              <a:t>2020/2021 и 2021/2022 учебные годы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с включением важнейших событий </a:t>
            </a:r>
            <a:r>
              <a:rPr lang="ru-RU" b="1">
                <a:solidFill>
                  <a:schemeClr val="accent4">
                    <a:lumMod val="50000"/>
                  </a:schemeClr>
                </a:solidFill>
              </a:rPr>
              <a:t>Великой </a:t>
            </a:r>
            <a:r>
              <a:rPr lang="ru-RU" b="1" smtClean="0">
                <a:solidFill>
                  <a:schemeClr val="accent4">
                    <a:lumMod val="50000"/>
                  </a:schemeClr>
                </a:solidFill>
              </a:rPr>
              <a:t>Отечественной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войны.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Список предприятий, организаций и учреждений, эвакуированных в Пензенскую область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из з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ападных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районов СССР в период Великой Отечественной войны.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С</a:t>
            </a:r>
            <a:r>
              <a:rPr lang="ru-RU" b="1" dirty="0" smtClean="0">
                <a:solidFill>
                  <a:srgbClr val="FF0000"/>
                </a:solidFill>
              </a:rPr>
              <a:t>правочная </a:t>
            </a:r>
            <a:r>
              <a:rPr lang="ru-RU" b="1" dirty="0">
                <a:solidFill>
                  <a:srgbClr val="FF0000"/>
                </a:solidFill>
              </a:rPr>
              <a:t>информация </a:t>
            </a:r>
            <a:r>
              <a:rPr lang="ru-RU" b="1" dirty="0" smtClean="0">
                <a:solidFill>
                  <a:srgbClr val="FF0000"/>
                </a:solidFill>
              </a:rPr>
              <a:t>о работе </a:t>
            </a:r>
            <a:r>
              <a:rPr lang="ru-RU" b="1" dirty="0">
                <a:solidFill>
                  <a:srgbClr val="FF0000"/>
                </a:solidFill>
              </a:rPr>
              <a:t>тыла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 территории Пензенской области в годы Великой Отечественной войны.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Мониторинг реализации проекта,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определение школ, наиболее активно участвующих в проекте.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" y="0"/>
            <a:ext cx="1719768" cy="82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5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111" y="170254"/>
            <a:ext cx="9639471" cy="1043950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</a:rPr>
              <a:t>Информационное сопровождение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595" y="1435881"/>
            <a:ext cx="11068987" cy="2671424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сайте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Министерства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образования Пензенской области.</a:t>
            </a:r>
          </a:p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 сайте Института регионального развития Пензенской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области.</a:t>
            </a:r>
          </a:p>
          <a:p>
            <a:pPr algn="just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На сайтах общеобразовательных организаций (классный и школьный этапы), управлений и отделов образования муниципалитетов (городской/районный этап). </a:t>
            </a:r>
          </a:p>
          <a:p>
            <a:pPr algn="just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 районных/городских и </a:t>
            </a:r>
            <a:r>
              <a:rPr lang="ru-RU" b="1">
                <a:solidFill>
                  <a:schemeClr val="accent4">
                    <a:lumMod val="50000"/>
                  </a:schemeClr>
                </a:solidFill>
              </a:rPr>
              <a:t>региональных </a:t>
            </a:r>
            <a:r>
              <a:rPr lang="ru-RU" b="1" smtClean="0">
                <a:solidFill>
                  <a:schemeClr val="accent4">
                    <a:lumMod val="50000"/>
                  </a:schemeClr>
                </a:solidFill>
              </a:rPr>
              <a:t>СМИ.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413" y="4328981"/>
            <a:ext cx="2220731" cy="217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71" y="4328982"/>
            <a:ext cx="3044252" cy="221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" y="0"/>
            <a:ext cx="1719768" cy="82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134" y="5074175"/>
            <a:ext cx="53244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2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4477" y="172996"/>
            <a:ext cx="9226907" cy="2030558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20 </a:t>
            </a:r>
            <a:r>
              <a:rPr lang="ru-RU" sz="1600" dirty="0">
                <a:solidFill>
                  <a:srgbClr val="FF0000"/>
                </a:solidFill>
              </a:rPr>
              <a:t>мая 2021 г. </a:t>
            </a:r>
            <a:r>
              <a:rPr lang="ru-RU" sz="1600" dirty="0" smtClean="0">
                <a:solidFill>
                  <a:srgbClr val="002060"/>
                </a:solidFill>
              </a:rPr>
              <a:t>Указом  </a:t>
            </a:r>
            <a:r>
              <a:rPr lang="ru-RU" sz="1600" dirty="0">
                <a:solidFill>
                  <a:srgbClr val="002060"/>
                </a:solidFill>
              </a:rPr>
              <a:t>Президента Российской Федерации №304 «О присвоении почетного звания Российской Федерации «Город трудовой доблести</a:t>
            </a:r>
            <a:r>
              <a:rPr lang="ru-RU" sz="1600" dirty="0" smtClean="0">
                <a:solidFill>
                  <a:srgbClr val="002060"/>
                </a:solidFill>
              </a:rPr>
              <a:t>» </a:t>
            </a:r>
            <a:r>
              <a:rPr lang="ru-RU" sz="1600" b="1" dirty="0" smtClean="0">
                <a:solidFill>
                  <a:srgbClr val="FF0000"/>
                </a:solidFill>
              </a:rPr>
              <a:t>городу Пензе присвоено почетное звание «Город трудовой доблести»</a:t>
            </a:r>
            <a:r>
              <a:rPr lang="ru-RU" sz="1600" dirty="0" smtClean="0">
                <a:solidFill>
                  <a:srgbClr val="002060"/>
                </a:solidFill>
              </a:rPr>
              <a:t>: </a:t>
            </a:r>
            <a:r>
              <a:rPr lang="ru-RU" sz="1600" dirty="0">
                <a:solidFill>
                  <a:srgbClr val="002060"/>
                </a:solidFill>
              </a:rPr>
              <a:t>«За значительный вклад жителей городов в достижение Победы в Великой Отечественной войне 1941–1945 годов, обеспечение бесперебойного производства военной и гражданской продукции на промышленных предприятиях, проявленные при этом массовый трудовой героизм и самоотверженность присвоить почетное звание Российской Федерации «Город трудовой доблести </a:t>
            </a:r>
            <a:r>
              <a:rPr lang="ru-RU" sz="1600" dirty="0" err="1">
                <a:solidFill>
                  <a:srgbClr val="002060"/>
                </a:solidFill>
              </a:rPr>
              <a:t>г.Барнаулу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г.Каменску</a:t>
            </a:r>
            <a:r>
              <a:rPr lang="ru-RU" sz="1600" dirty="0">
                <a:solidFill>
                  <a:srgbClr val="002060"/>
                </a:solidFill>
              </a:rPr>
              <a:t>-Уральскому, </a:t>
            </a:r>
            <a:r>
              <a:rPr lang="ru-RU" sz="1600" dirty="0" err="1">
                <a:solidFill>
                  <a:srgbClr val="002060"/>
                </a:solidFill>
              </a:rPr>
              <a:t>г.Кирову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г.Коломне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г.Комсомольску</a:t>
            </a:r>
            <a:r>
              <a:rPr lang="ru-RU" sz="1600" dirty="0">
                <a:solidFill>
                  <a:srgbClr val="002060"/>
                </a:solidFill>
              </a:rPr>
              <a:t>-на-Амуре, </a:t>
            </a:r>
            <a:r>
              <a:rPr lang="ru-RU" sz="1600" dirty="0" err="1">
                <a:solidFill>
                  <a:srgbClr val="002060"/>
                </a:solidFill>
              </a:rPr>
              <a:t>г.Красноярску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г.Магадану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FF0000"/>
                </a:solidFill>
              </a:rPr>
              <a:t>г.Пензе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г.Рыбинску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г.Северодвинску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г.Тюмени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г.Чебоксары</a:t>
            </a:r>
            <a:r>
              <a:rPr lang="ru-RU" sz="1600" dirty="0" smtClean="0">
                <a:solidFill>
                  <a:srgbClr val="002060"/>
                </a:solidFill>
              </a:rPr>
              <a:t>».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90" t="17716" r="2428" b="8610"/>
          <a:stretch/>
        </p:blipFill>
        <p:spPr>
          <a:xfrm>
            <a:off x="1192428" y="2252845"/>
            <a:ext cx="9939727" cy="4413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" y="569844"/>
            <a:ext cx="2681167" cy="1366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2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88655" y="1676618"/>
            <a:ext cx="11539470" cy="2175702"/>
          </a:xfrm>
          <a:prstGeom prst="rect">
            <a:avLst/>
          </a:prstGeo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</a:rPr>
              <a:t>Цель </a:t>
            </a:r>
            <a:r>
              <a:rPr lang="ru-RU" b="1" dirty="0" smtClean="0">
                <a:solidFill>
                  <a:srgbClr val="C00000"/>
                </a:solidFill>
              </a:rPr>
              <a:t>проекта</a:t>
            </a:r>
            <a:r>
              <a:rPr lang="ru-RU" b="1" dirty="0">
                <a:solidFill>
                  <a:srgbClr val="C00000"/>
                </a:solidFill>
              </a:rPr>
              <a:t>: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вовлечение школьников Пензенской области в поисково-исследовательскую и проектную деятельность, способствующую воспитанию гордости за свой регион, своих предков, героев-земляков,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глубокого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понимания патриотического долга, готовности встать на защиту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Родины.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Срок </a:t>
            </a:r>
            <a:r>
              <a:rPr lang="ru-RU" b="1" dirty="0">
                <a:solidFill>
                  <a:srgbClr val="C00000"/>
                </a:solidFill>
              </a:rPr>
              <a:t>реализации: май </a:t>
            </a:r>
            <a:r>
              <a:rPr lang="ru-RU" b="1" dirty="0" smtClean="0">
                <a:solidFill>
                  <a:srgbClr val="C00000"/>
                </a:solidFill>
              </a:rPr>
              <a:t>2021 </a:t>
            </a:r>
            <a:r>
              <a:rPr lang="ru-RU" b="1" dirty="0">
                <a:solidFill>
                  <a:srgbClr val="C00000"/>
                </a:solidFill>
              </a:rPr>
              <a:t>– май </a:t>
            </a:r>
            <a:r>
              <a:rPr lang="ru-RU" b="1" dirty="0" smtClean="0">
                <a:solidFill>
                  <a:srgbClr val="C00000"/>
                </a:solidFill>
              </a:rPr>
              <a:t>2022 гг.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46853" y="301155"/>
            <a:ext cx="8528871" cy="1117991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Подвиг тыла 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во </a:t>
            </a:r>
            <a:r>
              <a:rPr lang="ru-RU" sz="3600" b="1" dirty="0">
                <a:solidFill>
                  <a:srgbClr val="C00000"/>
                </a:solidFill>
              </a:rPr>
              <a:t>время Великой Отечественной войны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5" y="4109791"/>
            <a:ext cx="3262859" cy="234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66" y="4109791"/>
            <a:ext cx="3508369" cy="234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06" y="4180180"/>
            <a:ext cx="4270968" cy="219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5" y="222423"/>
            <a:ext cx="2753368" cy="1348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182" y="155264"/>
            <a:ext cx="8368146" cy="729156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Направления проекта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764" y="884420"/>
            <a:ext cx="11617377" cy="5861154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lvl="0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Мои родные, земляки, работавшие на оборонных предприятиях»;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«Мои родные, земляки, сделавшие добровольные пожертвования (денежные средства и материальные ценности) в "Фонд обороны"»;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«Мои родные, земляки – труженики села»;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«Мои родные, земляки, работавшие в системе образования региона»;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«Мои родные, земляки, работавшие в системе культуры региона»;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«Вклад пензенских женщин в Победу в Великой Отечественной войне»;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«Мои родные, земляки, участвовавшие в строительстве Сурского оборонительного рубежа»; 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«Мои родные – колхозники, снабжавшие Красную Армию продовольствием»;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«Мои родные, земляки, удостоенные медали «За доблестный труд в Великой Отечественной войне 1941−1945 гг.»;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«Мои родные, земляки, работавшие в пензенских госпиталях»;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«Мои родные, земляки, работавшие в Пензенской станции переливания крови»;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«Мои родные, земляки, работавшие 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санэпидемстанциях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(СЭС)»;</a:t>
            </a:r>
          </a:p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«Страницы истории предприятий, организаций и учреждений, эвакуированных в Пензенскую область (на территории конкретного населенного пункта)».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" y="0"/>
            <a:ext cx="1719768" cy="82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0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861360"/>
              </p:ext>
            </p:extLst>
          </p:nvPr>
        </p:nvGraphicFramePr>
        <p:xfrm>
          <a:off x="374753" y="1019331"/>
          <a:ext cx="11572407" cy="5681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08909" y="166254"/>
            <a:ext cx="9299920" cy="718165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Этапы реализации проекта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" y="0"/>
            <a:ext cx="1719768" cy="82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0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28368" y="1013254"/>
            <a:ext cx="11598875" cy="3501082"/>
          </a:xfrm>
          <a:prstGeom prst="rect">
            <a:avLst/>
          </a:prstGeo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u="sng" dirty="0">
                <a:solidFill>
                  <a:srgbClr val="C00000"/>
                </a:solidFill>
              </a:rPr>
              <a:t>КЛАССНЫЙ этап – май-октябрь </a:t>
            </a:r>
            <a:r>
              <a:rPr lang="ru-RU" sz="1600" b="1" u="sng" dirty="0" smtClean="0">
                <a:solidFill>
                  <a:srgbClr val="C00000"/>
                </a:solidFill>
              </a:rPr>
              <a:t>2021 г.</a:t>
            </a:r>
            <a:endParaRPr lang="ru-RU" sz="1600" b="1" u="sng" dirty="0">
              <a:solidFill>
                <a:srgbClr val="C00000"/>
              </a:solidFill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На начальном этапе реализации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проекта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каждый школьник совместно с родителями, взрослыми примет участие в поисково-исследовательской, проектной деятельности и подготовит </a:t>
            </a:r>
            <a:r>
              <a:rPr lang="ru-RU" sz="1600" b="1" dirty="0">
                <a:solidFill>
                  <a:srgbClr val="C00000"/>
                </a:solidFill>
              </a:rPr>
              <a:t>индивидуальный проект.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ходе работы над индивидуальными проектами школьники более подробно </a:t>
            </a:r>
            <a:r>
              <a:rPr lang="ru-RU" sz="1600" b="1" dirty="0">
                <a:solidFill>
                  <a:srgbClr val="C00000"/>
                </a:solidFill>
              </a:rPr>
              <a:t>знакомятся с жизнью своих родных и земляков-тружеников тыла в годы войны, с вкладом членов своей семьи в Великую Победу</a:t>
            </a:r>
            <a:r>
              <a:rPr lang="ru-RU" sz="1600" dirty="0">
                <a:solidFill>
                  <a:srgbClr val="C00000"/>
                </a:solidFill>
              </a:rPr>
              <a:t>.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Итоговое </a:t>
            </a:r>
            <a:r>
              <a:rPr lang="ru-RU" sz="1600" b="1" dirty="0">
                <a:solidFill>
                  <a:srgbClr val="C00000"/>
                </a:solidFill>
              </a:rPr>
              <a:t>событие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– презентация индивидуальных проектов каждого школьника на классных часах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lvl="0"/>
            <a:r>
              <a:rPr lang="ru-RU" sz="1600" b="1" dirty="0">
                <a:solidFill>
                  <a:srgbClr val="C00000"/>
                </a:solidFill>
              </a:rPr>
              <a:t>Проведение круглого стола, посвящённого 80-летию Сурского оборонительного рубежа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(28 октября 1941 г. – 21 января 1942 г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.).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Организация участия образовательных организаций Пензенской области в Всероссийскую сетевую акцию «Подвиг села: Герои труда»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(июнь-сентябрь 2021г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.).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rgbClr val="C00000"/>
                </a:solidFill>
              </a:rPr>
              <a:t>Формат </a:t>
            </a:r>
            <a:r>
              <a:rPr lang="ru-RU" sz="1600" b="1" dirty="0">
                <a:solidFill>
                  <a:srgbClr val="C00000"/>
                </a:solidFill>
              </a:rPr>
              <a:t>презентации: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научно-исследовательская работа, сочинение, рассказ-презентация с фотографиями из семейного альбома, видео- и аудиозаписи интервью героя, буклет и др.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28799" y="166255"/>
            <a:ext cx="9480029" cy="568036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Этапы реализации </a:t>
            </a:r>
            <a:r>
              <a:rPr lang="ru-RU" sz="5400" b="1" dirty="0" smtClean="0">
                <a:solidFill>
                  <a:srgbClr val="C00000"/>
                </a:solidFill>
              </a:rPr>
              <a:t>проекта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3" y="4805255"/>
            <a:ext cx="2658376" cy="190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87" y="4805254"/>
            <a:ext cx="2894057" cy="191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93" y="4805254"/>
            <a:ext cx="2688173" cy="1902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" y="0"/>
            <a:ext cx="1719768" cy="82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4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47135" y="996778"/>
            <a:ext cx="11686891" cy="2432123"/>
          </a:xfrm>
          <a:prstGeom prst="rect">
            <a:avLst/>
          </a:prstGeo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3800" b="1" u="sng" dirty="0" smtClean="0">
                <a:solidFill>
                  <a:srgbClr val="C00000"/>
                </a:solidFill>
              </a:rPr>
              <a:t>ШКОЛЬНЫЙ этап </a:t>
            </a:r>
            <a:r>
              <a:rPr lang="ru-RU" sz="3800" b="1" u="sng" dirty="0">
                <a:solidFill>
                  <a:srgbClr val="C00000"/>
                </a:solidFill>
              </a:rPr>
              <a:t>–</a:t>
            </a:r>
            <a:r>
              <a:rPr lang="ru-RU" sz="3800" b="1" u="sng" dirty="0" smtClean="0">
                <a:solidFill>
                  <a:srgbClr val="C00000"/>
                </a:solidFill>
              </a:rPr>
              <a:t> ноябрь-декабрь 2021 г. </a:t>
            </a:r>
            <a:endParaRPr lang="ru-RU" sz="3800" b="1" u="sng" dirty="0">
              <a:solidFill>
                <a:srgbClr val="C00000"/>
              </a:solidFill>
            </a:endParaRPr>
          </a:p>
          <a:p>
            <a:pPr algn="just"/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</a:rPr>
              <a:t>Оформление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</a:rPr>
              <a:t>каждым классом своей страницы в </a:t>
            </a:r>
            <a:r>
              <a:rPr lang="ru-RU" sz="3800" b="1" dirty="0">
                <a:solidFill>
                  <a:srgbClr val="C00000"/>
                </a:solidFill>
              </a:rPr>
              <a:t>общешкольной книге-альбоме </a:t>
            </a:r>
            <a:r>
              <a:rPr lang="ru-RU" sz="3800" b="1" dirty="0" smtClean="0">
                <a:solidFill>
                  <a:srgbClr val="C00000"/>
                </a:solidFill>
              </a:rPr>
              <a:t>«Пенза </a:t>
            </a:r>
            <a:r>
              <a:rPr lang="ru-RU" sz="3800" b="1" dirty="0">
                <a:solidFill>
                  <a:srgbClr val="C00000"/>
                </a:solidFill>
              </a:rPr>
              <a:t>– город трудовой доблести» </a:t>
            </a:r>
            <a:r>
              <a:rPr lang="ru-RU" sz="3800" b="1" dirty="0" smtClean="0">
                <a:solidFill>
                  <a:srgbClr val="C00000"/>
                </a:solidFill>
              </a:rPr>
              <a:t>(Книга </a:t>
            </a:r>
            <a:r>
              <a:rPr lang="ru-RU" sz="3800" b="1" dirty="0">
                <a:solidFill>
                  <a:srgbClr val="C00000"/>
                </a:solidFill>
              </a:rPr>
              <a:t>трудовой </a:t>
            </a:r>
            <a:r>
              <a:rPr lang="ru-RU" sz="3800" b="1" dirty="0" smtClean="0">
                <a:solidFill>
                  <a:srgbClr val="C00000"/>
                </a:solidFill>
              </a:rPr>
              <a:t>доблести).</a:t>
            </a:r>
          </a:p>
          <a:p>
            <a:pPr algn="just"/>
            <a:r>
              <a:rPr lang="ru-RU" sz="3800" b="1" dirty="0">
                <a:solidFill>
                  <a:srgbClr val="C00000"/>
                </a:solidFill>
              </a:rPr>
              <a:t>Организация участия образовательных организаций Пензенской области в </a:t>
            </a:r>
            <a:r>
              <a:rPr lang="ru-RU" sz="3800" b="1" dirty="0" smtClean="0">
                <a:solidFill>
                  <a:srgbClr val="C00000"/>
                </a:solidFill>
              </a:rPr>
              <a:t>областной сетевой акции </a:t>
            </a:r>
            <a:r>
              <a:rPr lang="ru-RU" sz="3800" b="1" dirty="0">
                <a:solidFill>
                  <a:srgbClr val="C00000"/>
                </a:solidFill>
              </a:rPr>
              <a:t>«Подвиг села: Герои труда»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</a:rPr>
              <a:t>группе </a:t>
            </a:r>
            <a:r>
              <a:rPr lang="ru-RU" sz="3800" b="1" dirty="0" err="1">
                <a:solidFill>
                  <a:schemeClr val="accent2">
                    <a:lumMod val="50000"/>
                  </a:schemeClr>
                </a:solidFill>
              </a:rPr>
              <a:t>ВКонтакте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</a:rPr>
              <a:t> «Региональный проект "Пенза – город трудовой доблести»:</a:t>
            </a:r>
            <a:r>
              <a:rPr lang="ru-RU" sz="3800" dirty="0"/>
              <a:t> </a:t>
            </a:r>
            <a:r>
              <a:rPr lang="ru-RU" sz="3800" u="sng" dirty="0">
                <a:hlinkClick r:id="rId2"/>
              </a:rPr>
              <a:t>https://</a:t>
            </a:r>
            <a:r>
              <a:rPr lang="ru-RU" sz="3800" u="sng" dirty="0" smtClean="0">
                <a:hlinkClick r:id="rId2"/>
              </a:rPr>
              <a:t>vk.com/public204961420</a:t>
            </a:r>
            <a:r>
              <a:rPr lang="ru-RU" sz="3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38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800" b="1" dirty="0" smtClean="0">
                <a:solidFill>
                  <a:srgbClr val="C00000"/>
                </a:solidFill>
              </a:rPr>
              <a:t>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</a:rPr>
              <a:t>Проведение </a:t>
            </a:r>
            <a:r>
              <a:rPr lang="ru-RU" sz="3800" b="1" dirty="0">
                <a:solidFill>
                  <a:srgbClr val="C00000"/>
                </a:solidFill>
              </a:rPr>
              <a:t>общешкольной научно-практической конференции школьников.</a:t>
            </a:r>
          </a:p>
          <a:p>
            <a:r>
              <a:rPr lang="ru-RU" sz="3800" b="1" dirty="0" smtClean="0">
                <a:solidFill>
                  <a:srgbClr val="C00000"/>
                </a:solidFill>
              </a:rPr>
              <a:t>Участие </a:t>
            </a:r>
            <a:r>
              <a:rPr lang="ru-RU" sz="3800" b="1" dirty="0">
                <a:solidFill>
                  <a:srgbClr val="C00000"/>
                </a:solidFill>
              </a:rPr>
              <a:t>во Всероссийском конкурсе, </a:t>
            </a:r>
            <a:r>
              <a:rPr lang="ru-RU" sz="3800" b="1" dirty="0">
                <a:solidFill>
                  <a:schemeClr val="accent2">
                    <a:lumMod val="50000"/>
                  </a:schemeClr>
                </a:solidFill>
              </a:rPr>
              <a:t>посвящённом годовщине Победы в Великой Отечественной войне </a:t>
            </a:r>
            <a:r>
              <a:rPr lang="ru-RU" sz="3800" b="1" dirty="0">
                <a:solidFill>
                  <a:srgbClr val="C00000"/>
                </a:solidFill>
              </a:rPr>
              <a:t>«Победу труженики тыла ковали праведным трудом</a:t>
            </a:r>
            <a:r>
              <a:rPr lang="ru-RU" sz="3800" b="1" dirty="0" smtClean="0">
                <a:solidFill>
                  <a:srgbClr val="C00000"/>
                </a:solidFill>
              </a:rPr>
              <a:t>...».</a:t>
            </a:r>
          </a:p>
          <a:p>
            <a:pPr marL="0" lvl="0" indent="0" algn="just">
              <a:buNone/>
            </a:pP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522689"/>
            <a:ext cx="5442677" cy="305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6" y="3522689"/>
            <a:ext cx="5489520" cy="302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828799" y="166255"/>
            <a:ext cx="9480029" cy="568036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Этапы реализации </a:t>
            </a:r>
            <a:r>
              <a:rPr lang="ru-RU" sz="5400" b="1" dirty="0" smtClean="0">
                <a:solidFill>
                  <a:srgbClr val="C00000"/>
                </a:solidFill>
              </a:rPr>
              <a:t>проекта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" y="0"/>
            <a:ext cx="1719768" cy="82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508" y="140274"/>
            <a:ext cx="9327292" cy="1309586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Альтернативным вариантом оформления </a:t>
            </a:r>
            <a:r>
              <a:rPr lang="ru-RU" sz="2800" b="1" u="sng" dirty="0" smtClean="0">
                <a:solidFill>
                  <a:srgbClr val="C00000"/>
                </a:solidFill>
              </a:rPr>
              <a:t>Книги трудовой доблести </a:t>
            </a:r>
            <a:r>
              <a:rPr lang="ru-RU" sz="2800" b="1" dirty="0" smtClean="0">
                <a:solidFill>
                  <a:srgbClr val="C00000"/>
                </a:solidFill>
              </a:rPr>
              <a:t>может стать участие школы во Всероссийском проекте «Всероссийская школьная летопись. Книга друзей (Книга школы)».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038" y="1614616"/>
            <a:ext cx="11150690" cy="2107265"/>
          </a:xfr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В 2019-2020 учебном году в рамках Всероссийского проекта «Всероссийская школьная летопись» в Пензенской области написаны и изданы </a:t>
            </a:r>
            <a:r>
              <a:rPr lang="ru-RU" b="1" u="sng" dirty="0" smtClean="0">
                <a:solidFill>
                  <a:srgbClr val="FF0000"/>
                </a:solidFill>
              </a:rPr>
              <a:t>22 Книги Памяти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по итогам реализации регионального образовательного проекта «А мы из Пензы. Наследники Победителей».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206" t="35085" r="9925" b="17403"/>
          <a:stretch/>
        </p:blipFill>
        <p:spPr>
          <a:xfrm>
            <a:off x="875912" y="3886636"/>
            <a:ext cx="6241580" cy="261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3" y="560173"/>
            <a:ext cx="1719768" cy="82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3862" t="34890" r="39609" b="20183"/>
          <a:stretch/>
        </p:blipFill>
        <p:spPr>
          <a:xfrm>
            <a:off x="7652952" y="3886636"/>
            <a:ext cx="2710248" cy="258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1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99804" y="1055224"/>
            <a:ext cx="11572406" cy="2692317"/>
          </a:xfrm>
          <a:prstGeom prst="rect">
            <a:avLst/>
          </a:prstGeo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b="1" u="sng" dirty="0" smtClean="0">
                <a:solidFill>
                  <a:srgbClr val="C00000"/>
                </a:solidFill>
              </a:rPr>
              <a:t>МУНИЦИПАЛЬНЫЙ </a:t>
            </a:r>
            <a:r>
              <a:rPr lang="ru-RU" b="1" u="sng" dirty="0">
                <a:solidFill>
                  <a:srgbClr val="C00000"/>
                </a:solidFill>
              </a:rPr>
              <a:t>этап – </a:t>
            </a:r>
            <a:r>
              <a:rPr lang="ru-RU" b="1" u="sng" dirty="0" smtClean="0">
                <a:solidFill>
                  <a:srgbClr val="C00000"/>
                </a:solidFill>
              </a:rPr>
              <a:t>январь-апрель </a:t>
            </a:r>
            <a:r>
              <a:rPr lang="ru-RU" b="1" u="sng" dirty="0">
                <a:solidFill>
                  <a:srgbClr val="C00000"/>
                </a:solidFill>
              </a:rPr>
              <a:t>2022 года</a:t>
            </a:r>
            <a:r>
              <a:rPr lang="ru-RU" b="1" u="sng" dirty="0" smtClean="0">
                <a:solidFill>
                  <a:srgbClr val="C00000"/>
                </a:solidFill>
              </a:rPr>
              <a:t>.</a:t>
            </a:r>
            <a:endParaRPr lang="ru-RU" b="1" u="sng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sz="3000" b="1" dirty="0">
                <a:solidFill>
                  <a:srgbClr val="C00000"/>
                </a:solidFill>
              </a:rPr>
              <a:t>Итоговые события:</a:t>
            </a:r>
          </a:p>
          <a:p>
            <a:pPr algn="just"/>
            <a:r>
              <a:rPr lang="ru-RU" sz="3000" b="1" dirty="0" smtClean="0">
                <a:solidFill>
                  <a:srgbClr val="C00000"/>
                </a:solidFill>
              </a:rPr>
              <a:t>Акция </a:t>
            </a:r>
            <a:r>
              <a:rPr lang="ru-RU" sz="3000" b="1" dirty="0">
                <a:solidFill>
                  <a:srgbClr val="C00000"/>
                </a:solidFill>
              </a:rPr>
              <a:t>«Никто не забыт» </a:t>
            </a: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</a:rPr>
              <a:t>по уходу за могилами участников войны, тружеников тыла, памятниками в населенных пунктах.</a:t>
            </a:r>
          </a:p>
          <a:p>
            <a:pPr lvl="0" algn="just"/>
            <a:r>
              <a:rPr lang="ru-RU" sz="3000" b="1" dirty="0" smtClean="0">
                <a:solidFill>
                  <a:srgbClr val="C00000"/>
                </a:solidFill>
              </a:rPr>
              <a:t>Выставки «Бессмертный полк», «Трудовой подвиг земляков в годы Великой Отечественной войны» в </a:t>
            </a:r>
            <a:r>
              <a:rPr lang="ru-RU" sz="3000" b="1" dirty="0">
                <a:solidFill>
                  <a:srgbClr val="C00000"/>
                </a:solidFill>
              </a:rPr>
              <a:t>музее </a:t>
            </a:r>
            <a:r>
              <a:rPr lang="ru-RU" sz="3000" b="1" dirty="0">
                <a:solidFill>
                  <a:schemeClr val="accent4">
                    <a:lumMod val="50000"/>
                  </a:schemeClr>
                </a:solidFill>
              </a:rPr>
              <a:t>(музейной комнате, музейном уголке), в вестибюле школы</a:t>
            </a:r>
            <a:r>
              <a:rPr lang="ru-RU" sz="3000" b="1" dirty="0" smtClean="0">
                <a:solidFill>
                  <a:schemeClr val="accent4">
                    <a:lumMod val="50000"/>
                  </a:schemeClr>
                </a:solidFill>
              </a:rPr>
              <a:t>).</a:t>
            </a:r>
          </a:p>
          <a:p>
            <a:pPr lvl="0" algn="just"/>
            <a:r>
              <a:rPr lang="ru-RU" sz="3000" b="1" dirty="0" smtClean="0">
                <a:solidFill>
                  <a:schemeClr val="accent4">
                    <a:lumMod val="50000"/>
                  </a:schemeClr>
                </a:solidFill>
              </a:rPr>
              <a:t>Проведение </a:t>
            </a:r>
            <a:r>
              <a:rPr lang="ru-RU" sz="3000" b="1" dirty="0" smtClean="0">
                <a:solidFill>
                  <a:srgbClr val="FF0000"/>
                </a:solidFill>
              </a:rPr>
              <a:t>общегородской/</a:t>
            </a:r>
            <a:r>
              <a:rPr lang="ru-RU" sz="3000" b="1" dirty="0" err="1" smtClean="0">
                <a:solidFill>
                  <a:srgbClr val="FF0000"/>
                </a:solidFill>
              </a:rPr>
              <a:t>общерайонной</a:t>
            </a:r>
            <a:r>
              <a:rPr lang="ru-RU" sz="3000" b="1" dirty="0" smtClean="0">
                <a:solidFill>
                  <a:srgbClr val="FF0000"/>
                </a:solidFill>
              </a:rPr>
              <a:t> научно-практической конференции.</a:t>
            </a:r>
            <a:endParaRPr lang="ru-RU" sz="3000" b="1" dirty="0">
              <a:solidFill>
                <a:srgbClr val="FF0000"/>
              </a:solidFill>
            </a:endParaRPr>
          </a:p>
          <a:p>
            <a:pPr algn="just"/>
            <a:r>
              <a:rPr lang="ru-RU" sz="3000" b="1" dirty="0">
                <a:solidFill>
                  <a:schemeClr val="accent4">
                    <a:lumMod val="50000"/>
                  </a:schemeClr>
                </a:solidFill>
              </a:rPr>
              <a:t>Проведение торжественного </a:t>
            </a:r>
            <a:r>
              <a:rPr lang="ru-RU" sz="3000" b="1" dirty="0">
                <a:solidFill>
                  <a:srgbClr val="C00000"/>
                </a:solidFill>
              </a:rPr>
              <a:t>районного/общегородского мероприятия </a:t>
            </a:r>
            <a:r>
              <a:rPr lang="ru-RU" sz="3000" b="1" dirty="0" smtClean="0">
                <a:solidFill>
                  <a:srgbClr val="C00000"/>
                </a:solidFill>
              </a:rPr>
              <a:t>«Пенза </a:t>
            </a:r>
            <a:r>
              <a:rPr lang="ru-RU" sz="3000" b="1" dirty="0">
                <a:solidFill>
                  <a:srgbClr val="C00000"/>
                </a:solidFill>
              </a:rPr>
              <a:t>– город </a:t>
            </a:r>
            <a:r>
              <a:rPr lang="ru-RU" sz="3000" b="1" dirty="0" smtClean="0">
                <a:solidFill>
                  <a:srgbClr val="C00000"/>
                </a:solidFill>
              </a:rPr>
              <a:t>трудовой </a:t>
            </a:r>
            <a:r>
              <a:rPr lang="ru-RU" sz="3000" b="1" dirty="0">
                <a:solidFill>
                  <a:srgbClr val="C00000"/>
                </a:solidFill>
              </a:rPr>
              <a:t>доблести».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471" y="3832120"/>
            <a:ext cx="2752739" cy="271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592" y="3832120"/>
            <a:ext cx="4046720" cy="269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6558" t="6788" r="31273" b="7180"/>
          <a:stretch/>
        </p:blipFill>
        <p:spPr>
          <a:xfrm>
            <a:off x="900035" y="3882780"/>
            <a:ext cx="2428950" cy="2664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828799" y="166255"/>
            <a:ext cx="9480029" cy="568036"/>
          </a:xfrm>
          <a:prstGeom prst="rect">
            <a:avLst/>
          </a:prstGeom>
          <a:solidFill>
            <a:srgbClr val="FFF6D9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Этапы реализации проекта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" y="0"/>
            <a:ext cx="1719768" cy="82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9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968</Words>
  <Application>Microsoft Office PowerPoint</Application>
  <PresentationFormat>Широкоэкранный</PresentationFormat>
  <Paragraphs>67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Региональный образовательный проект «Пенза – город трудовой доблести»</vt:lpstr>
      <vt:lpstr>Презентация PowerPoint</vt:lpstr>
      <vt:lpstr>Подвиг тыла  во время Великой Отечественной войны</vt:lpstr>
      <vt:lpstr>Направления проекта</vt:lpstr>
      <vt:lpstr>Этапы реализации проекта</vt:lpstr>
      <vt:lpstr>Этапы реализации проекта</vt:lpstr>
      <vt:lpstr>Этапы реализации проекта</vt:lpstr>
      <vt:lpstr>Альтернативным вариантом оформления Книги трудовой доблести может стать участие школы во Всероссийском проекте «Всероссийская школьная летопись. Книга друзей (Книга школы)». </vt:lpstr>
      <vt:lpstr>Презентация PowerPoint</vt:lpstr>
      <vt:lpstr>Этапы реализации проекта</vt:lpstr>
      <vt:lpstr>Методическое сопровождение проекта</vt:lpstr>
      <vt:lpstr>Информационное сопровождение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образовательный проект «А мы из Пензы. Наследники Победителей. Пенза – город трудовой доблести»</dc:title>
  <dc:creator>Intel</dc:creator>
  <cp:lastModifiedBy>Admin</cp:lastModifiedBy>
  <cp:revision>33</cp:revision>
  <dcterms:created xsi:type="dcterms:W3CDTF">2021-04-18T11:21:43Z</dcterms:created>
  <dcterms:modified xsi:type="dcterms:W3CDTF">2022-01-23T07:56:43Z</dcterms:modified>
</cp:coreProperties>
</file>